
<file path=[Content_Types].xml><?xml version="1.0" encoding="utf-8"?>
<Types xmlns="http://schemas.openxmlformats.org/package/2006/content-types">
  <Default Extension="png" ContentType="image/png"/>
  <Default Extension="bin" ContentType="image/unknown"/>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1"/>
  </p:notesMasterIdLst>
  <p:handoutMasterIdLst>
    <p:handoutMasterId r:id="rId42"/>
  </p:handoutMasterIdLst>
  <p:sldIdLst>
    <p:sldId id="256" r:id="rId5"/>
    <p:sldId id="302" r:id="rId6"/>
    <p:sldId id="331" r:id="rId7"/>
    <p:sldId id="332" r:id="rId8"/>
    <p:sldId id="333" r:id="rId9"/>
    <p:sldId id="303" r:id="rId10"/>
    <p:sldId id="305" r:id="rId11"/>
    <p:sldId id="306" r:id="rId12"/>
    <p:sldId id="307" r:id="rId13"/>
    <p:sldId id="308" r:id="rId14"/>
    <p:sldId id="309" r:id="rId15"/>
    <p:sldId id="310" r:id="rId16"/>
    <p:sldId id="311" r:id="rId17"/>
    <p:sldId id="312" r:id="rId18"/>
    <p:sldId id="313" r:id="rId19"/>
    <p:sldId id="334" r:id="rId20"/>
    <p:sldId id="335" r:id="rId21"/>
    <p:sldId id="314" r:id="rId22"/>
    <p:sldId id="326" r:id="rId23"/>
    <p:sldId id="315" r:id="rId24"/>
    <p:sldId id="329" r:id="rId25"/>
    <p:sldId id="327" r:id="rId26"/>
    <p:sldId id="278" r:id="rId27"/>
    <p:sldId id="279" r:id="rId28"/>
    <p:sldId id="317" r:id="rId29"/>
    <p:sldId id="316" r:id="rId30"/>
    <p:sldId id="330" r:id="rId31"/>
    <p:sldId id="318" r:id="rId32"/>
    <p:sldId id="319" r:id="rId33"/>
    <p:sldId id="320" r:id="rId34"/>
    <p:sldId id="321" r:id="rId35"/>
    <p:sldId id="322" r:id="rId36"/>
    <p:sldId id="323" r:id="rId37"/>
    <p:sldId id="324" r:id="rId38"/>
    <p:sldId id="325" r:id="rId39"/>
    <p:sldId id="328" r:id="rId40"/>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199" autoAdjust="0"/>
  </p:normalViewPr>
  <p:slideViewPr>
    <p:cSldViewPr snapToGrid="0">
      <p:cViewPr varScale="1">
        <p:scale>
          <a:sx n="65" d="100"/>
          <a:sy n="65" d="100"/>
        </p:scale>
        <p:origin x="43" y="2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09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67209-6B56-4D57-852E-13A911A9989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zh-TW" altLang="en-US"/>
        </a:p>
      </dgm:t>
    </dgm:pt>
    <dgm:pt modelId="{8C31B0E5-14CA-449C-A3B5-C97DD911DEA0}">
      <dgm:prSet phldrT="[文字]" custT="1"/>
      <dgm:spPr/>
      <dgm:t>
        <a:bodyPr/>
        <a:lstStyle/>
        <a:p>
          <a:r>
            <a:rPr lang="en-US" altLang="en-US" sz="2000" dirty="0">
              <a:latin typeface="+mn-ea"/>
              <a:ea typeface="+mn-ea"/>
            </a:rPr>
            <a:t>Product Selection</a:t>
          </a:r>
          <a:endParaRPr lang="zh-TW" altLang="en-US" sz="2000" dirty="0">
            <a:latin typeface="+mn-ea"/>
            <a:ea typeface="+mn-ea"/>
          </a:endParaRPr>
        </a:p>
      </dgm:t>
    </dgm:pt>
    <dgm:pt modelId="{DC0BF980-8109-478C-B342-BAECB641EA87}" type="parTrans" cxnId="{D307E56B-0B9A-4D81-A5AD-C195AEDC5100}">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B96D23B1-8103-4180-B11E-3DBDFAD55321}" type="sibTrans" cxnId="{D307E56B-0B9A-4D81-A5AD-C195AEDC5100}">
      <dgm:prSet custT="1"/>
      <dgm:spPr/>
      <dgm:t>
        <a:bodyPr/>
        <a:lstStyle/>
        <a:p>
          <a:endParaRPr lang="zh-TW" altLang="en-US" sz="2800">
            <a:latin typeface="+mn-ea"/>
            <a:ea typeface="+mn-ea"/>
          </a:endParaRPr>
        </a:p>
      </dgm:t>
    </dgm:pt>
    <dgm:pt modelId="{F00B6AD5-8948-4989-8EE2-589D489A43D2}">
      <dgm:prSet phldrT="[文字]" custT="1"/>
      <dgm:spPr/>
      <dgm:t>
        <a:bodyPr/>
        <a:lstStyle/>
        <a:p>
          <a:r>
            <a:rPr lang="en-US" altLang="en-US" sz="2000" dirty="0">
              <a:latin typeface="+mn-ea"/>
              <a:ea typeface="+mn-ea"/>
            </a:rPr>
            <a:t>Select promotional products</a:t>
          </a:r>
          <a:endParaRPr lang="zh-TW" altLang="en-US" sz="2000" dirty="0">
            <a:latin typeface="+mn-ea"/>
            <a:ea typeface="+mn-ea"/>
          </a:endParaRPr>
        </a:p>
      </dgm:t>
    </dgm:pt>
    <dgm:pt modelId="{65E3E36C-0074-4EE2-BC83-F30F3E3310BC}" type="parTrans" cxnId="{D46E5984-BE8A-4938-8A8F-D0C047F6F261}">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CC22189E-9FC1-4DE5-8D54-531E87CF3427}" type="sibTrans" cxnId="{D46E5984-BE8A-4938-8A8F-D0C047F6F261}">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D1E96FBA-3246-4D0C-9430-B56876EC9CD6}">
      <dgm:prSet phldrT="[文字]" custT="1"/>
      <dgm:spPr/>
      <dgm:t>
        <a:bodyPr/>
        <a:lstStyle/>
        <a:p>
          <a:r>
            <a:rPr lang="en-US" altLang="en-US" sz="2000" dirty="0">
              <a:latin typeface="+mn-ea"/>
              <a:ea typeface="+mn-ea"/>
            </a:rPr>
            <a:t>Ad Writing</a:t>
          </a:r>
          <a:endParaRPr lang="zh-TW" altLang="en-US" sz="2000" dirty="0">
            <a:latin typeface="+mn-ea"/>
            <a:ea typeface="+mn-ea"/>
          </a:endParaRPr>
        </a:p>
      </dgm:t>
    </dgm:pt>
    <dgm:pt modelId="{F2A38193-49B4-4444-AE25-3B2A9DB021C4}" type="parTrans" cxnId="{BF97083A-0C54-492A-92EE-DB46EB8BE3F4}">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C889B172-4D31-4D6C-8774-4CB993F92656}" type="sibTrans" cxnId="{BF97083A-0C54-492A-92EE-DB46EB8BE3F4}">
      <dgm:prSet custT="1"/>
      <dgm:spPr/>
      <dgm:t>
        <a:bodyPr/>
        <a:lstStyle/>
        <a:p>
          <a:endParaRPr lang="zh-TW" altLang="en-US" sz="2800">
            <a:latin typeface="+mn-ea"/>
            <a:ea typeface="+mn-ea"/>
          </a:endParaRPr>
        </a:p>
      </dgm:t>
    </dgm:pt>
    <dgm:pt modelId="{2AAA42D9-DA2C-4500-A4DD-1E4168AF2C00}">
      <dgm:prSet phldrT="[文字]" custT="1"/>
      <dgm:spPr/>
      <dgm:t>
        <a:bodyPr/>
        <a:lstStyle/>
        <a:p>
          <a:r>
            <a:rPr lang="en-US" altLang="en-US" sz="2000" dirty="0">
              <a:latin typeface="+mn-ea"/>
              <a:ea typeface="+mn-ea"/>
            </a:rPr>
            <a:t>The company thinks about the push advertising content</a:t>
          </a:r>
          <a:endParaRPr lang="zh-TW" altLang="en-US" sz="2000" dirty="0">
            <a:latin typeface="+mn-ea"/>
            <a:ea typeface="+mn-ea"/>
          </a:endParaRPr>
        </a:p>
      </dgm:t>
    </dgm:pt>
    <dgm:pt modelId="{AD8FB3F7-276B-46C6-9D8A-B01D89603EFC}" type="parTrans" cxnId="{A4E55B17-9CCA-435A-AD25-762AB75A19DB}">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C081A905-6E1C-4DE6-8901-35B8BD072D63}" type="sibTrans" cxnId="{A4E55B17-9CCA-435A-AD25-762AB75A19DB}">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C3CC9476-FB53-491F-B9E8-706150AA3846}">
      <dgm:prSet phldrT="[文字]" custT="1"/>
      <dgm:spPr/>
      <dgm:t>
        <a:bodyPr/>
        <a:lstStyle/>
        <a:p>
          <a:r>
            <a:rPr lang="en-US" altLang="en-US" sz="2000" dirty="0">
              <a:latin typeface="+mn-ea"/>
              <a:ea typeface="+mn-ea"/>
            </a:rPr>
            <a:t>Broadcasting</a:t>
          </a:r>
          <a:endParaRPr lang="zh-TW" altLang="en-US" sz="2000" dirty="0">
            <a:latin typeface="+mn-ea"/>
            <a:ea typeface="+mn-ea"/>
          </a:endParaRPr>
        </a:p>
      </dgm:t>
    </dgm:pt>
    <dgm:pt modelId="{7CB786F4-87A3-4F24-A208-0F3B3AE60BD6}" type="parTrans" cxnId="{9A3C9170-9D11-4D9D-819E-70DA0C97388B}">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5989536C-2A69-4F6F-88DD-1D2A14118753}" type="sibTrans" cxnId="{9A3C9170-9D11-4D9D-819E-70DA0C97388B}">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16635FD0-A090-4A27-831C-015C5A236E13}">
      <dgm:prSet phldrT="[文字]" custT="1"/>
      <dgm:spPr/>
      <dgm:t>
        <a:bodyPr/>
        <a:lstStyle/>
        <a:p>
          <a:r>
            <a:rPr lang="en-US" sz="2000" b="0" i="0" dirty="0">
              <a:latin typeface="+mn-ea"/>
              <a:ea typeface="+mn-ea"/>
            </a:rPr>
            <a:t>Sending out the advertisements via SMS</a:t>
          </a:r>
          <a:endParaRPr lang="zh-TW" altLang="en-US" sz="2000" dirty="0">
            <a:latin typeface="+mn-ea"/>
            <a:ea typeface="+mn-ea"/>
          </a:endParaRPr>
        </a:p>
      </dgm:t>
    </dgm:pt>
    <dgm:pt modelId="{7BFBCAD8-44AD-461E-83B6-135163FB3477}" type="parTrans" cxnId="{4234D8A1-533D-49F9-B504-9E849F5212B2}">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7AD98651-9B2E-4FF0-9D4D-3182B79619EC}" type="sibTrans" cxnId="{4234D8A1-533D-49F9-B504-9E849F5212B2}">
      <dgm:prSet/>
      <dgm:spPr/>
      <dgm:t>
        <a:bodyPr/>
        <a:lstStyle/>
        <a:p>
          <a:endParaRPr lang="zh-TW" altLang="en-US" sz="2800">
            <a:latin typeface="微軟正黑體" panose="020B0604030504040204" pitchFamily="34" charset="-120"/>
            <a:ea typeface="微軟正黑體" panose="020B0604030504040204" pitchFamily="34" charset="-120"/>
          </a:endParaRPr>
        </a:p>
      </dgm:t>
    </dgm:pt>
    <dgm:pt modelId="{248989B9-805C-4CE8-B617-432803DA59E7}" type="pres">
      <dgm:prSet presAssocID="{9CE67209-6B56-4D57-852E-13A911A99896}" presName="linearFlow" presStyleCnt="0">
        <dgm:presLayoutVars>
          <dgm:dir/>
          <dgm:animLvl val="lvl"/>
          <dgm:resizeHandles val="exact"/>
        </dgm:presLayoutVars>
      </dgm:prSet>
      <dgm:spPr/>
      <dgm:t>
        <a:bodyPr/>
        <a:lstStyle/>
        <a:p>
          <a:endParaRPr lang="zh-TW" altLang="en-US"/>
        </a:p>
      </dgm:t>
    </dgm:pt>
    <dgm:pt modelId="{07AA90D5-1483-4427-B9A7-18C9E6E8F51E}" type="pres">
      <dgm:prSet presAssocID="{8C31B0E5-14CA-449C-A3B5-C97DD911DEA0}" presName="composite" presStyleCnt="0"/>
      <dgm:spPr/>
    </dgm:pt>
    <dgm:pt modelId="{077D77EA-4471-4FBC-9062-81FFABB3A9F7}" type="pres">
      <dgm:prSet presAssocID="{8C31B0E5-14CA-449C-A3B5-C97DD911DEA0}" presName="parTx" presStyleLbl="node1" presStyleIdx="0" presStyleCnt="3">
        <dgm:presLayoutVars>
          <dgm:chMax val="0"/>
          <dgm:chPref val="0"/>
          <dgm:bulletEnabled val="1"/>
        </dgm:presLayoutVars>
      </dgm:prSet>
      <dgm:spPr/>
      <dgm:t>
        <a:bodyPr/>
        <a:lstStyle/>
        <a:p>
          <a:endParaRPr lang="zh-TW" altLang="en-US"/>
        </a:p>
      </dgm:t>
    </dgm:pt>
    <dgm:pt modelId="{CAA9C627-9295-460F-B658-4A694C17083E}" type="pres">
      <dgm:prSet presAssocID="{8C31B0E5-14CA-449C-A3B5-C97DD911DEA0}" presName="parSh" presStyleLbl="node1" presStyleIdx="0" presStyleCnt="3"/>
      <dgm:spPr/>
      <dgm:t>
        <a:bodyPr/>
        <a:lstStyle/>
        <a:p>
          <a:endParaRPr lang="zh-TW" altLang="en-US"/>
        </a:p>
      </dgm:t>
    </dgm:pt>
    <dgm:pt modelId="{7899E6D0-AB42-48CA-BB00-1127E96793D5}" type="pres">
      <dgm:prSet presAssocID="{8C31B0E5-14CA-449C-A3B5-C97DD911DEA0}" presName="desTx" presStyleLbl="fgAcc1" presStyleIdx="0" presStyleCnt="3" custScaleY="98304">
        <dgm:presLayoutVars>
          <dgm:bulletEnabled val="1"/>
        </dgm:presLayoutVars>
      </dgm:prSet>
      <dgm:spPr/>
      <dgm:t>
        <a:bodyPr/>
        <a:lstStyle/>
        <a:p>
          <a:endParaRPr lang="zh-TW" altLang="en-US"/>
        </a:p>
      </dgm:t>
    </dgm:pt>
    <dgm:pt modelId="{E4AF6192-27BA-4FF2-9736-F8C89BF641F5}" type="pres">
      <dgm:prSet presAssocID="{B96D23B1-8103-4180-B11E-3DBDFAD55321}" presName="sibTrans" presStyleLbl="sibTrans2D1" presStyleIdx="0" presStyleCnt="2"/>
      <dgm:spPr/>
      <dgm:t>
        <a:bodyPr/>
        <a:lstStyle/>
        <a:p>
          <a:endParaRPr lang="zh-TW" altLang="en-US"/>
        </a:p>
      </dgm:t>
    </dgm:pt>
    <dgm:pt modelId="{11A098B6-E63E-4414-AFDB-4EE53448F611}" type="pres">
      <dgm:prSet presAssocID="{B96D23B1-8103-4180-B11E-3DBDFAD55321}" presName="connTx" presStyleLbl="sibTrans2D1" presStyleIdx="0" presStyleCnt="2"/>
      <dgm:spPr/>
      <dgm:t>
        <a:bodyPr/>
        <a:lstStyle/>
        <a:p>
          <a:endParaRPr lang="zh-TW" altLang="en-US"/>
        </a:p>
      </dgm:t>
    </dgm:pt>
    <dgm:pt modelId="{9FB40D79-EA8B-4154-94BB-C0E0BF418714}" type="pres">
      <dgm:prSet presAssocID="{D1E96FBA-3246-4D0C-9430-B56876EC9CD6}" presName="composite" presStyleCnt="0"/>
      <dgm:spPr/>
    </dgm:pt>
    <dgm:pt modelId="{2B8E836C-C801-4BBB-B5BC-E1E0DA7058AE}" type="pres">
      <dgm:prSet presAssocID="{D1E96FBA-3246-4D0C-9430-B56876EC9CD6}" presName="parTx" presStyleLbl="node1" presStyleIdx="0" presStyleCnt="3">
        <dgm:presLayoutVars>
          <dgm:chMax val="0"/>
          <dgm:chPref val="0"/>
          <dgm:bulletEnabled val="1"/>
        </dgm:presLayoutVars>
      </dgm:prSet>
      <dgm:spPr/>
      <dgm:t>
        <a:bodyPr/>
        <a:lstStyle/>
        <a:p>
          <a:endParaRPr lang="zh-TW" altLang="en-US"/>
        </a:p>
      </dgm:t>
    </dgm:pt>
    <dgm:pt modelId="{8F45A761-74B9-4890-A553-AF074292D0A2}" type="pres">
      <dgm:prSet presAssocID="{D1E96FBA-3246-4D0C-9430-B56876EC9CD6}" presName="parSh" presStyleLbl="node1" presStyleIdx="1" presStyleCnt="3"/>
      <dgm:spPr/>
      <dgm:t>
        <a:bodyPr/>
        <a:lstStyle/>
        <a:p>
          <a:endParaRPr lang="zh-TW" altLang="en-US"/>
        </a:p>
      </dgm:t>
    </dgm:pt>
    <dgm:pt modelId="{06B06547-F770-492A-B206-9F6598857F1C}" type="pres">
      <dgm:prSet presAssocID="{D1E96FBA-3246-4D0C-9430-B56876EC9CD6}" presName="desTx" presStyleLbl="fgAcc1" presStyleIdx="1" presStyleCnt="3">
        <dgm:presLayoutVars>
          <dgm:bulletEnabled val="1"/>
        </dgm:presLayoutVars>
      </dgm:prSet>
      <dgm:spPr/>
      <dgm:t>
        <a:bodyPr/>
        <a:lstStyle/>
        <a:p>
          <a:endParaRPr lang="zh-TW" altLang="en-US"/>
        </a:p>
      </dgm:t>
    </dgm:pt>
    <dgm:pt modelId="{31F617FE-5680-4468-B0F9-015180FF1C68}" type="pres">
      <dgm:prSet presAssocID="{C889B172-4D31-4D6C-8774-4CB993F92656}" presName="sibTrans" presStyleLbl="sibTrans2D1" presStyleIdx="1" presStyleCnt="2"/>
      <dgm:spPr/>
      <dgm:t>
        <a:bodyPr/>
        <a:lstStyle/>
        <a:p>
          <a:endParaRPr lang="zh-TW" altLang="en-US"/>
        </a:p>
      </dgm:t>
    </dgm:pt>
    <dgm:pt modelId="{5CC1D0FF-E6A9-4014-9705-4746CAECAF55}" type="pres">
      <dgm:prSet presAssocID="{C889B172-4D31-4D6C-8774-4CB993F92656}" presName="connTx" presStyleLbl="sibTrans2D1" presStyleIdx="1" presStyleCnt="2"/>
      <dgm:spPr/>
      <dgm:t>
        <a:bodyPr/>
        <a:lstStyle/>
        <a:p>
          <a:endParaRPr lang="zh-TW" altLang="en-US"/>
        </a:p>
      </dgm:t>
    </dgm:pt>
    <dgm:pt modelId="{A5D9428B-251F-47D0-BBFA-DD2202948618}" type="pres">
      <dgm:prSet presAssocID="{C3CC9476-FB53-491F-B9E8-706150AA3846}" presName="composite" presStyleCnt="0"/>
      <dgm:spPr/>
    </dgm:pt>
    <dgm:pt modelId="{F5E10F67-1917-4B5B-BCDA-35517E467C44}" type="pres">
      <dgm:prSet presAssocID="{C3CC9476-FB53-491F-B9E8-706150AA3846}" presName="parTx" presStyleLbl="node1" presStyleIdx="1" presStyleCnt="3">
        <dgm:presLayoutVars>
          <dgm:chMax val="0"/>
          <dgm:chPref val="0"/>
          <dgm:bulletEnabled val="1"/>
        </dgm:presLayoutVars>
      </dgm:prSet>
      <dgm:spPr/>
      <dgm:t>
        <a:bodyPr/>
        <a:lstStyle/>
        <a:p>
          <a:endParaRPr lang="zh-TW" altLang="en-US"/>
        </a:p>
      </dgm:t>
    </dgm:pt>
    <dgm:pt modelId="{002C1AE3-0952-46F4-8537-1E1604E570D8}" type="pres">
      <dgm:prSet presAssocID="{C3CC9476-FB53-491F-B9E8-706150AA3846}" presName="parSh" presStyleLbl="node1" presStyleIdx="2" presStyleCnt="3"/>
      <dgm:spPr/>
      <dgm:t>
        <a:bodyPr/>
        <a:lstStyle/>
        <a:p>
          <a:endParaRPr lang="zh-TW" altLang="en-US"/>
        </a:p>
      </dgm:t>
    </dgm:pt>
    <dgm:pt modelId="{97F66D9E-3333-4C92-B725-3ADBB4A5C7D0}" type="pres">
      <dgm:prSet presAssocID="{C3CC9476-FB53-491F-B9E8-706150AA3846}" presName="desTx" presStyleLbl="fgAcc1" presStyleIdx="2" presStyleCnt="3" custScaleY="101792">
        <dgm:presLayoutVars>
          <dgm:bulletEnabled val="1"/>
        </dgm:presLayoutVars>
      </dgm:prSet>
      <dgm:spPr/>
      <dgm:t>
        <a:bodyPr/>
        <a:lstStyle/>
        <a:p>
          <a:endParaRPr lang="zh-TW" altLang="en-US"/>
        </a:p>
      </dgm:t>
    </dgm:pt>
  </dgm:ptLst>
  <dgm:cxnLst>
    <dgm:cxn modelId="{B77AF32E-349C-4836-B69F-F6A528A59F01}" type="presOf" srcId="{2AAA42D9-DA2C-4500-A4DD-1E4168AF2C00}" destId="{06B06547-F770-492A-B206-9F6598857F1C}" srcOrd="0" destOrd="0" presId="urn:microsoft.com/office/officeart/2005/8/layout/process3"/>
    <dgm:cxn modelId="{5A5A0AA8-8CA6-4D10-B71B-F786C7AB78CF}" type="presOf" srcId="{D1E96FBA-3246-4D0C-9430-B56876EC9CD6}" destId="{8F45A761-74B9-4890-A553-AF074292D0A2}" srcOrd="1" destOrd="0" presId="urn:microsoft.com/office/officeart/2005/8/layout/process3"/>
    <dgm:cxn modelId="{A4E55B17-9CCA-435A-AD25-762AB75A19DB}" srcId="{D1E96FBA-3246-4D0C-9430-B56876EC9CD6}" destId="{2AAA42D9-DA2C-4500-A4DD-1E4168AF2C00}" srcOrd="0" destOrd="0" parTransId="{AD8FB3F7-276B-46C6-9D8A-B01D89603EFC}" sibTransId="{C081A905-6E1C-4DE6-8901-35B8BD072D63}"/>
    <dgm:cxn modelId="{AD00B26F-7DE1-4123-89AD-7FB0812A0145}" type="presOf" srcId="{8C31B0E5-14CA-449C-A3B5-C97DD911DEA0}" destId="{077D77EA-4471-4FBC-9062-81FFABB3A9F7}" srcOrd="0" destOrd="0" presId="urn:microsoft.com/office/officeart/2005/8/layout/process3"/>
    <dgm:cxn modelId="{9AFB1493-D34E-4589-80FE-56FC92F74DE7}" type="presOf" srcId="{C889B172-4D31-4D6C-8774-4CB993F92656}" destId="{5CC1D0FF-E6A9-4014-9705-4746CAECAF55}" srcOrd="1" destOrd="0" presId="urn:microsoft.com/office/officeart/2005/8/layout/process3"/>
    <dgm:cxn modelId="{D548F541-6A44-4636-9526-348DA6BB1377}" type="presOf" srcId="{8C31B0E5-14CA-449C-A3B5-C97DD911DEA0}" destId="{CAA9C627-9295-460F-B658-4A694C17083E}" srcOrd="1" destOrd="0" presId="urn:microsoft.com/office/officeart/2005/8/layout/process3"/>
    <dgm:cxn modelId="{2CC45F43-A2A5-4EFC-8EA0-806657D7BABD}" type="presOf" srcId="{9CE67209-6B56-4D57-852E-13A911A99896}" destId="{248989B9-805C-4CE8-B617-432803DA59E7}" srcOrd="0" destOrd="0" presId="urn:microsoft.com/office/officeart/2005/8/layout/process3"/>
    <dgm:cxn modelId="{D65CCF05-D976-4FE8-9BEB-CAB6F665320A}" type="presOf" srcId="{B96D23B1-8103-4180-B11E-3DBDFAD55321}" destId="{E4AF6192-27BA-4FF2-9736-F8C89BF641F5}" srcOrd="0" destOrd="0" presId="urn:microsoft.com/office/officeart/2005/8/layout/process3"/>
    <dgm:cxn modelId="{D307E56B-0B9A-4D81-A5AD-C195AEDC5100}" srcId="{9CE67209-6B56-4D57-852E-13A911A99896}" destId="{8C31B0E5-14CA-449C-A3B5-C97DD911DEA0}" srcOrd="0" destOrd="0" parTransId="{DC0BF980-8109-478C-B342-BAECB641EA87}" sibTransId="{B96D23B1-8103-4180-B11E-3DBDFAD55321}"/>
    <dgm:cxn modelId="{4234D8A1-533D-49F9-B504-9E849F5212B2}" srcId="{C3CC9476-FB53-491F-B9E8-706150AA3846}" destId="{16635FD0-A090-4A27-831C-015C5A236E13}" srcOrd="0" destOrd="0" parTransId="{7BFBCAD8-44AD-461E-83B6-135163FB3477}" sibTransId="{7AD98651-9B2E-4FF0-9D4D-3182B79619EC}"/>
    <dgm:cxn modelId="{1DEAE2E8-9822-47F5-8500-C33787BE4751}" type="presOf" srcId="{C3CC9476-FB53-491F-B9E8-706150AA3846}" destId="{002C1AE3-0952-46F4-8537-1E1604E570D8}" srcOrd="1" destOrd="0" presId="urn:microsoft.com/office/officeart/2005/8/layout/process3"/>
    <dgm:cxn modelId="{ACD04CEB-B972-4163-8C20-5CC340F8A87B}" type="presOf" srcId="{C3CC9476-FB53-491F-B9E8-706150AA3846}" destId="{F5E10F67-1917-4B5B-BCDA-35517E467C44}" srcOrd="0" destOrd="0" presId="urn:microsoft.com/office/officeart/2005/8/layout/process3"/>
    <dgm:cxn modelId="{7FBE81E4-6E29-4D7C-80B6-0D66DA6DD2B1}" type="presOf" srcId="{B96D23B1-8103-4180-B11E-3DBDFAD55321}" destId="{11A098B6-E63E-4414-AFDB-4EE53448F611}" srcOrd="1" destOrd="0" presId="urn:microsoft.com/office/officeart/2005/8/layout/process3"/>
    <dgm:cxn modelId="{BF97083A-0C54-492A-92EE-DB46EB8BE3F4}" srcId="{9CE67209-6B56-4D57-852E-13A911A99896}" destId="{D1E96FBA-3246-4D0C-9430-B56876EC9CD6}" srcOrd="1" destOrd="0" parTransId="{F2A38193-49B4-4444-AE25-3B2A9DB021C4}" sibTransId="{C889B172-4D31-4D6C-8774-4CB993F92656}"/>
    <dgm:cxn modelId="{7A338F34-9648-476E-AB56-CFA999687845}" type="presOf" srcId="{16635FD0-A090-4A27-831C-015C5A236E13}" destId="{97F66D9E-3333-4C92-B725-3ADBB4A5C7D0}" srcOrd="0" destOrd="0" presId="urn:microsoft.com/office/officeart/2005/8/layout/process3"/>
    <dgm:cxn modelId="{B494CEA9-F3AA-4AFE-AB1C-3B2DD135551C}" type="presOf" srcId="{D1E96FBA-3246-4D0C-9430-B56876EC9CD6}" destId="{2B8E836C-C801-4BBB-B5BC-E1E0DA7058AE}" srcOrd="0" destOrd="0" presId="urn:microsoft.com/office/officeart/2005/8/layout/process3"/>
    <dgm:cxn modelId="{D46E5984-BE8A-4938-8A8F-D0C047F6F261}" srcId="{8C31B0E5-14CA-449C-A3B5-C97DD911DEA0}" destId="{F00B6AD5-8948-4989-8EE2-589D489A43D2}" srcOrd="0" destOrd="0" parTransId="{65E3E36C-0074-4EE2-BC83-F30F3E3310BC}" sibTransId="{CC22189E-9FC1-4DE5-8D54-531E87CF3427}"/>
    <dgm:cxn modelId="{FE792311-94D3-4E85-BE17-3180BCBAB7D3}" type="presOf" srcId="{F00B6AD5-8948-4989-8EE2-589D489A43D2}" destId="{7899E6D0-AB42-48CA-BB00-1127E96793D5}" srcOrd="0" destOrd="0" presId="urn:microsoft.com/office/officeart/2005/8/layout/process3"/>
    <dgm:cxn modelId="{9A3C9170-9D11-4D9D-819E-70DA0C97388B}" srcId="{9CE67209-6B56-4D57-852E-13A911A99896}" destId="{C3CC9476-FB53-491F-B9E8-706150AA3846}" srcOrd="2" destOrd="0" parTransId="{7CB786F4-87A3-4F24-A208-0F3B3AE60BD6}" sibTransId="{5989536C-2A69-4F6F-88DD-1D2A14118753}"/>
    <dgm:cxn modelId="{C87D3326-9689-45A5-9366-0DCB07EC2464}" type="presOf" srcId="{C889B172-4D31-4D6C-8774-4CB993F92656}" destId="{31F617FE-5680-4468-B0F9-015180FF1C68}" srcOrd="0" destOrd="0" presId="urn:microsoft.com/office/officeart/2005/8/layout/process3"/>
    <dgm:cxn modelId="{8BDF4F10-6EC0-4B0C-9285-745578E22FC8}" type="presParOf" srcId="{248989B9-805C-4CE8-B617-432803DA59E7}" destId="{07AA90D5-1483-4427-B9A7-18C9E6E8F51E}" srcOrd="0" destOrd="0" presId="urn:microsoft.com/office/officeart/2005/8/layout/process3"/>
    <dgm:cxn modelId="{414484DF-ABD6-4A79-8178-88E6AA77B3B2}" type="presParOf" srcId="{07AA90D5-1483-4427-B9A7-18C9E6E8F51E}" destId="{077D77EA-4471-4FBC-9062-81FFABB3A9F7}" srcOrd="0" destOrd="0" presId="urn:microsoft.com/office/officeart/2005/8/layout/process3"/>
    <dgm:cxn modelId="{7447DB74-FF18-44F4-A5B1-21397A98D0A3}" type="presParOf" srcId="{07AA90D5-1483-4427-B9A7-18C9E6E8F51E}" destId="{CAA9C627-9295-460F-B658-4A694C17083E}" srcOrd="1" destOrd="0" presId="urn:microsoft.com/office/officeart/2005/8/layout/process3"/>
    <dgm:cxn modelId="{BE92C4AF-B696-40C0-99A6-C588962B0D05}" type="presParOf" srcId="{07AA90D5-1483-4427-B9A7-18C9E6E8F51E}" destId="{7899E6D0-AB42-48CA-BB00-1127E96793D5}" srcOrd="2" destOrd="0" presId="urn:microsoft.com/office/officeart/2005/8/layout/process3"/>
    <dgm:cxn modelId="{7051EE04-D57B-4719-A8AB-9D14781A0CA2}" type="presParOf" srcId="{248989B9-805C-4CE8-B617-432803DA59E7}" destId="{E4AF6192-27BA-4FF2-9736-F8C89BF641F5}" srcOrd="1" destOrd="0" presId="urn:microsoft.com/office/officeart/2005/8/layout/process3"/>
    <dgm:cxn modelId="{55C0BF44-FDDB-46CD-A12B-F62F4DA0C935}" type="presParOf" srcId="{E4AF6192-27BA-4FF2-9736-F8C89BF641F5}" destId="{11A098B6-E63E-4414-AFDB-4EE53448F611}" srcOrd="0" destOrd="0" presId="urn:microsoft.com/office/officeart/2005/8/layout/process3"/>
    <dgm:cxn modelId="{7185FC5F-163E-49C6-928D-2AD6E4022BD8}" type="presParOf" srcId="{248989B9-805C-4CE8-B617-432803DA59E7}" destId="{9FB40D79-EA8B-4154-94BB-C0E0BF418714}" srcOrd="2" destOrd="0" presId="urn:microsoft.com/office/officeart/2005/8/layout/process3"/>
    <dgm:cxn modelId="{8683DB6B-AD2E-422B-B26A-B0F1F58CC054}" type="presParOf" srcId="{9FB40D79-EA8B-4154-94BB-C0E0BF418714}" destId="{2B8E836C-C801-4BBB-B5BC-E1E0DA7058AE}" srcOrd="0" destOrd="0" presId="urn:microsoft.com/office/officeart/2005/8/layout/process3"/>
    <dgm:cxn modelId="{9D176362-B41E-472B-8468-A3F0797F08A2}" type="presParOf" srcId="{9FB40D79-EA8B-4154-94BB-C0E0BF418714}" destId="{8F45A761-74B9-4890-A553-AF074292D0A2}" srcOrd="1" destOrd="0" presId="urn:microsoft.com/office/officeart/2005/8/layout/process3"/>
    <dgm:cxn modelId="{9DB7273F-36A6-450F-BFDC-EF9A46C892E9}" type="presParOf" srcId="{9FB40D79-EA8B-4154-94BB-C0E0BF418714}" destId="{06B06547-F770-492A-B206-9F6598857F1C}" srcOrd="2" destOrd="0" presId="urn:microsoft.com/office/officeart/2005/8/layout/process3"/>
    <dgm:cxn modelId="{6A651BAE-B709-43F5-97C7-B2CA6D583AC4}" type="presParOf" srcId="{248989B9-805C-4CE8-B617-432803DA59E7}" destId="{31F617FE-5680-4468-B0F9-015180FF1C68}" srcOrd="3" destOrd="0" presId="urn:microsoft.com/office/officeart/2005/8/layout/process3"/>
    <dgm:cxn modelId="{CC779E4C-652C-488B-915D-E4F0E17DCF2A}" type="presParOf" srcId="{31F617FE-5680-4468-B0F9-015180FF1C68}" destId="{5CC1D0FF-E6A9-4014-9705-4746CAECAF55}" srcOrd="0" destOrd="0" presId="urn:microsoft.com/office/officeart/2005/8/layout/process3"/>
    <dgm:cxn modelId="{749182B1-4C57-4AC8-BD8F-35A6ADF4EBE3}" type="presParOf" srcId="{248989B9-805C-4CE8-B617-432803DA59E7}" destId="{A5D9428B-251F-47D0-BBFA-DD2202948618}" srcOrd="4" destOrd="0" presId="urn:microsoft.com/office/officeart/2005/8/layout/process3"/>
    <dgm:cxn modelId="{9A02105C-CB73-454E-A688-197A9C39B492}" type="presParOf" srcId="{A5D9428B-251F-47D0-BBFA-DD2202948618}" destId="{F5E10F67-1917-4B5B-BCDA-35517E467C44}" srcOrd="0" destOrd="0" presId="urn:microsoft.com/office/officeart/2005/8/layout/process3"/>
    <dgm:cxn modelId="{D7C88645-0504-4894-9DF6-6F0DDC648F77}" type="presParOf" srcId="{A5D9428B-251F-47D0-BBFA-DD2202948618}" destId="{002C1AE3-0952-46F4-8537-1E1604E570D8}" srcOrd="1" destOrd="0" presId="urn:microsoft.com/office/officeart/2005/8/layout/process3"/>
    <dgm:cxn modelId="{2EB256E0-3399-4F39-BC70-3D4834E5CF95}" type="presParOf" srcId="{A5D9428B-251F-47D0-BBFA-DD2202948618}" destId="{97F66D9E-3333-4C92-B725-3ADBB4A5C7D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13131C-5887-4453-AD90-6D23701009A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zh-TW" altLang="en-US"/>
        </a:p>
      </dgm:t>
    </dgm:pt>
    <dgm:pt modelId="{3A680BC0-4D6E-48F4-AF42-CFD6FF822BE6}">
      <dgm:prSet phldrT="[文字]"/>
      <dgm:spPr/>
      <dgm:t>
        <a:bodyPr/>
        <a:lstStyle/>
        <a:p>
          <a:r>
            <a:rPr lang="en-US" b="0" i="0" dirty="0"/>
            <a:t>Personalization</a:t>
          </a:r>
          <a:endParaRPr lang="zh-TW" altLang="en-US" dirty="0">
            <a:latin typeface="Roboto" panose="02000000000000000000" pitchFamily="2" charset="0"/>
            <a:ea typeface="微軟正黑體" panose="020B0604030504040204" pitchFamily="34" charset="-120"/>
            <a:cs typeface="Roboto" panose="02000000000000000000" pitchFamily="2" charset="0"/>
          </a:endParaRPr>
        </a:p>
      </dgm:t>
    </dgm:pt>
    <dgm:pt modelId="{F9BC5848-8163-455A-A862-965733916391}" type="parTrans" cxnId="{4AF54837-0434-46ED-BD4B-195132B528E9}">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FBF6EECE-6517-4E24-85C8-C379DB879440}" type="sibTrans" cxnId="{4AF54837-0434-46ED-BD4B-195132B528E9}">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45B75AB3-8C01-4ABF-8432-C51E8D10BF29}">
      <dgm:prSet phldrT="[文字]"/>
      <dgm:spPr/>
      <dgm:t>
        <a:bodyPr/>
        <a:lstStyle/>
        <a:p>
          <a:r>
            <a:rPr lang="en-US" altLang="en-US" dirty="0">
              <a:latin typeface="Roboto" panose="02000000000000000000" pitchFamily="2" charset="0"/>
              <a:ea typeface="微軟正黑體" panose="020B0604030504040204" pitchFamily="34" charset="-120"/>
            </a:rPr>
            <a:t>Collecting Consumer Data</a:t>
          </a:r>
          <a:endParaRPr lang="zh-TW" altLang="en-US" dirty="0">
            <a:latin typeface="Roboto" panose="02000000000000000000" pitchFamily="2" charset="0"/>
            <a:ea typeface="微軟正黑體" panose="020B0604030504040204" pitchFamily="34" charset="-120"/>
            <a:cs typeface="Roboto" panose="02000000000000000000" pitchFamily="2" charset="0"/>
          </a:endParaRPr>
        </a:p>
      </dgm:t>
    </dgm:pt>
    <dgm:pt modelId="{488BA476-4643-4633-B84E-A7AEE0A6C359}" type="parTrans" cxnId="{F95622F9-9891-4E6A-B017-12270446681E}">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96C40D4E-D5B5-4CA7-B422-2673B68486CA}" type="sibTrans" cxnId="{F95622F9-9891-4E6A-B017-12270446681E}">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3BF09ACC-E673-4E4A-868E-E35B098C4F98}">
      <dgm:prSet phldrT="[文字]"/>
      <dgm:spPr/>
      <dgm:t>
        <a:bodyPr/>
        <a:lstStyle/>
        <a:p>
          <a:r>
            <a:rPr lang="en-US" b="0" i="0" dirty="0"/>
            <a:t>Copywriting</a:t>
          </a:r>
          <a:endParaRPr lang="zh-TW" altLang="en-US" dirty="0">
            <a:latin typeface="Roboto" panose="02000000000000000000" pitchFamily="2" charset="0"/>
            <a:ea typeface="微軟正黑體" panose="020B0604030504040204" pitchFamily="34" charset="-120"/>
            <a:cs typeface="Roboto" panose="02000000000000000000" pitchFamily="2" charset="0"/>
          </a:endParaRPr>
        </a:p>
      </dgm:t>
    </dgm:pt>
    <dgm:pt modelId="{6D2710B9-C145-4DE4-94C3-1ED67BBF19C0}" type="parTrans" cxnId="{835A43C4-CD26-4F7A-9E80-2537BFCC07C3}">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10AAA90B-41F8-47D0-B362-60C382348B6A}" type="sibTrans" cxnId="{835A43C4-CD26-4F7A-9E80-2537BFCC07C3}">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E8F26BAC-E37B-4286-8C09-042700E163DB}">
      <dgm:prSet phldrT="[文字]" custT="1"/>
      <dgm:spPr/>
      <dgm:t>
        <a:bodyPr/>
        <a:lstStyle/>
        <a:p>
          <a:r>
            <a:rPr lang="en-US" sz="2000" b="0" i="0" dirty="0"/>
            <a:t>Tracking Individual Footprints</a:t>
          </a:r>
          <a:endParaRPr lang="zh-TW" altLang="en-US" sz="2000" dirty="0">
            <a:latin typeface="Roboto" panose="02000000000000000000" pitchFamily="2" charset="0"/>
            <a:ea typeface="微軟正黑體" panose="020B0604030504040204" pitchFamily="34" charset="-120"/>
            <a:cs typeface="Roboto" panose="02000000000000000000" pitchFamily="2" charset="0"/>
          </a:endParaRPr>
        </a:p>
      </dgm:t>
    </dgm:pt>
    <dgm:pt modelId="{BA657BA3-EE77-4319-A370-876329C9F5D8}" type="parTrans" cxnId="{B732EDFF-72AF-48CE-A125-9C9852EEDD7D}">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1BD323CD-84AC-475E-9F92-C89BBBE8EB6E}" type="sibTrans" cxnId="{B732EDFF-72AF-48CE-A125-9C9852EEDD7D}">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0055CAD0-CFEA-4933-B9B1-81714CFF55B5}">
      <dgm:prSet phldrT="[文字]"/>
      <dgm:spPr/>
      <dgm:t>
        <a:bodyPr/>
        <a:lstStyle/>
        <a:p>
          <a:r>
            <a:rPr lang="en-US" b="0" i="0" dirty="0"/>
            <a:t>Deployment</a:t>
          </a:r>
          <a:endParaRPr lang="zh-TW" altLang="en-US" dirty="0">
            <a:latin typeface="Roboto" panose="02000000000000000000" pitchFamily="2" charset="0"/>
            <a:ea typeface="微軟正黑體" panose="020B0604030504040204" pitchFamily="34" charset="-120"/>
            <a:cs typeface="Roboto" panose="02000000000000000000" pitchFamily="2" charset="0"/>
          </a:endParaRPr>
        </a:p>
      </dgm:t>
    </dgm:pt>
    <dgm:pt modelId="{AB7D1192-1381-4595-9D02-F7503A0813FE}" type="parTrans" cxnId="{3FE878BD-222E-4D1A-AFD8-7B7395C992EC}">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3D81DAC9-7B02-44F5-9BC9-939A33D62D1C}" type="sibTrans" cxnId="{3FE878BD-222E-4D1A-AFD8-7B7395C992EC}">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67AA5E94-D718-4EEA-A722-CB3AF843F09F}">
      <dgm:prSet phldrT="[文字]" custT="1"/>
      <dgm:spPr/>
      <dgm:t>
        <a:bodyPr/>
        <a:lstStyle/>
        <a:p>
          <a:r>
            <a:rPr lang="en-US" sz="2000" b="0" i="0" dirty="0"/>
            <a:t>SMS Broadcasting</a:t>
          </a:r>
          <a:endParaRPr lang="zh-TW" altLang="en-US" sz="2000" dirty="0">
            <a:latin typeface="Roboto" panose="02000000000000000000" pitchFamily="2" charset="0"/>
            <a:ea typeface="微軟正黑體" panose="020B0604030504040204" pitchFamily="34" charset="-120"/>
            <a:cs typeface="Roboto" panose="02000000000000000000" pitchFamily="2" charset="0"/>
          </a:endParaRPr>
        </a:p>
      </dgm:t>
    </dgm:pt>
    <dgm:pt modelId="{10F7E481-FBBA-48E4-AF11-BA75CEC2ABA6}" type="parTrans" cxnId="{1D1A11CE-F381-4D1D-82A7-6FF723994519}">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EE77D46E-7D6C-4996-BA65-4803D1D79781}" type="sibTrans" cxnId="{1D1A11CE-F381-4D1D-82A7-6FF723994519}">
      <dgm:prSet/>
      <dgm:spPr/>
      <dgm:t>
        <a:bodyPr/>
        <a:lstStyle/>
        <a:p>
          <a:endParaRPr lang="zh-TW" altLang="en-US">
            <a:latin typeface="Roboto" panose="02000000000000000000" pitchFamily="2" charset="0"/>
            <a:ea typeface="微軟正黑體" panose="020B0604030504040204" pitchFamily="34" charset="-120"/>
            <a:cs typeface="Roboto" panose="02000000000000000000" pitchFamily="2" charset="0"/>
          </a:endParaRPr>
        </a:p>
      </dgm:t>
    </dgm:pt>
    <dgm:pt modelId="{FBAC6F96-2C55-4C93-A7FA-B01D41632874}">
      <dgm:prSet/>
      <dgm:spPr/>
      <dgm:t>
        <a:bodyPr/>
        <a:lstStyle/>
        <a:p>
          <a:r>
            <a:rPr lang="en-US" altLang="en-US" dirty="0">
              <a:latin typeface="Roboto" panose="02000000000000000000" pitchFamily="2" charset="0"/>
              <a:ea typeface="微軟正黑體" panose="020B0604030504040204" pitchFamily="34" charset="-120"/>
            </a:rPr>
            <a:t>Compiling into Personalized Profiles</a:t>
          </a:r>
          <a:endParaRPr lang="zh-TW" altLang="en-US" dirty="0">
            <a:latin typeface="Roboto" panose="02000000000000000000" pitchFamily="2" charset="0"/>
            <a:ea typeface="微軟正黑體" panose="020B0604030504040204" pitchFamily="34" charset="-120"/>
          </a:endParaRPr>
        </a:p>
      </dgm:t>
    </dgm:pt>
    <dgm:pt modelId="{1F185959-D972-4C6D-AF4F-BB477C14FB56}" type="parTrans" cxnId="{141D6198-34B5-46D8-A45B-1D6B5181140F}">
      <dgm:prSet/>
      <dgm:spPr/>
      <dgm:t>
        <a:bodyPr/>
        <a:lstStyle/>
        <a:p>
          <a:endParaRPr lang="zh-TW" altLang="en-US"/>
        </a:p>
      </dgm:t>
    </dgm:pt>
    <dgm:pt modelId="{3943AFEA-1EFF-4DDA-AECE-DB4C5313AE62}" type="sibTrans" cxnId="{141D6198-34B5-46D8-A45B-1D6B5181140F}">
      <dgm:prSet/>
      <dgm:spPr/>
      <dgm:t>
        <a:bodyPr/>
        <a:lstStyle/>
        <a:p>
          <a:endParaRPr lang="zh-TW" altLang="en-US"/>
        </a:p>
      </dgm:t>
    </dgm:pt>
    <dgm:pt modelId="{5B030DA7-C640-42DA-9EBA-F7BCC16FE518}">
      <dgm:prSet phldrT="[文字]" custT="1"/>
      <dgm:spPr/>
      <dgm:t>
        <a:bodyPr/>
        <a:lstStyle/>
        <a:p>
          <a:r>
            <a:rPr lang="en-US" sz="2000" b="0" i="0" dirty="0"/>
            <a:t>App Deployment</a:t>
          </a:r>
          <a:endParaRPr lang="zh-TW" altLang="en-US" sz="2000" dirty="0">
            <a:latin typeface="Roboto" panose="02000000000000000000" pitchFamily="2" charset="0"/>
            <a:ea typeface="微軟正黑體" panose="020B0604030504040204" pitchFamily="34" charset="-120"/>
            <a:cs typeface="Roboto" panose="02000000000000000000" pitchFamily="2" charset="0"/>
          </a:endParaRPr>
        </a:p>
      </dgm:t>
    </dgm:pt>
    <dgm:pt modelId="{2ECED225-A327-434E-8097-5E6373F56C78}" type="parTrans" cxnId="{36C75C60-34B2-4C0B-A25E-510DFD70371E}">
      <dgm:prSet/>
      <dgm:spPr/>
      <dgm:t>
        <a:bodyPr/>
        <a:lstStyle/>
        <a:p>
          <a:endParaRPr lang="zh-TW" altLang="en-US"/>
        </a:p>
      </dgm:t>
    </dgm:pt>
    <dgm:pt modelId="{69BF0C84-7156-4694-816A-FF85CFEE5E8C}" type="sibTrans" cxnId="{36C75C60-34B2-4C0B-A25E-510DFD70371E}">
      <dgm:prSet/>
      <dgm:spPr/>
      <dgm:t>
        <a:bodyPr/>
        <a:lstStyle/>
        <a:p>
          <a:endParaRPr lang="zh-TW" altLang="en-US"/>
        </a:p>
      </dgm:t>
    </dgm:pt>
    <dgm:pt modelId="{D5FAFAF6-CFBE-4C87-803A-FBE61376D38E}">
      <dgm:prSet phldrT="[文字]" custT="1"/>
      <dgm:spPr/>
      <dgm:t>
        <a:bodyPr/>
        <a:lstStyle/>
        <a:p>
          <a:r>
            <a:rPr lang="en-US" sz="2000" b="0" i="0" dirty="0"/>
            <a:t>Coupon Distribution</a:t>
          </a:r>
          <a:endParaRPr lang="zh-TW" altLang="en-US" sz="2000" dirty="0">
            <a:latin typeface="Roboto" panose="02000000000000000000" pitchFamily="2" charset="0"/>
            <a:ea typeface="微軟正黑體" panose="020B0604030504040204" pitchFamily="34" charset="-120"/>
            <a:cs typeface="Roboto" panose="02000000000000000000" pitchFamily="2" charset="0"/>
          </a:endParaRPr>
        </a:p>
      </dgm:t>
    </dgm:pt>
    <dgm:pt modelId="{B652A30A-61E8-42D0-8316-83FFD1E87ECA}" type="parTrans" cxnId="{90B436F3-EEEA-4CEC-8DE5-06A0FDDB888A}">
      <dgm:prSet/>
      <dgm:spPr/>
      <dgm:t>
        <a:bodyPr/>
        <a:lstStyle/>
        <a:p>
          <a:endParaRPr lang="zh-TW" altLang="en-US"/>
        </a:p>
      </dgm:t>
    </dgm:pt>
    <dgm:pt modelId="{C52B861B-A87B-4670-BFAC-79FA5397DC4E}" type="sibTrans" cxnId="{90B436F3-EEEA-4CEC-8DE5-06A0FDDB888A}">
      <dgm:prSet/>
      <dgm:spPr/>
      <dgm:t>
        <a:bodyPr/>
        <a:lstStyle/>
        <a:p>
          <a:endParaRPr lang="zh-TW" altLang="en-US"/>
        </a:p>
      </dgm:t>
    </dgm:pt>
    <dgm:pt modelId="{194CED1F-5B38-4CF6-AC20-7EEF9BE23CA5}">
      <dgm:prSet phldrT="[文字]" custT="1"/>
      <dgm:spPr/>
      <dgm:t>
        <a:bodyPr/>
        <a:lstStyle/>
        <a:p>
          <a:r>
            <a:rPr lang="en-US" sz="2000" b="0" i="0" dirty="0"/>
            <a:t> Generating Copy</a:t>
          </a:r>
          <a:endParaRPr lang="zh-TW" altLang="en-US" sz="2000" dirty="0">
            <a:latin typeface="Roboto" panose="02000000000000000000" pitchFamily="2" charset="0"/>
            <a:ea typeface="微軟正黑體" panose="020B0604030504040204" pitchFamily="34" charset="-120"/>
            <a:cs typeface="Roboto" panose="02000000000000000000" pitchFamily="2" charset="0"/>
          </a:endParaRPr>
        </a:p>
      </dgm:t>
    </dgm:pt>
    <dgm:pt modelId="{DAFAC8F1-93E7-427A-8483-59C6327D2126}" type="parTrans" cxnId="{5569FE2D-B252-490D-A7FA-EB91349D4405}">
      <dgm:prSet/>
      <dgm:spPr/>
      <dgm:t>
        <a:bodyPr/>
        <a:lstStyle/>
        <a:p>
          <a:endParaRPr lang="zh-TW" altLang="en-US"/>
        </a:p>
      </dgm:t>
    </dgm:pt>
    <dgm:pt modelId="{B3AC876A-E504-4363-B77A-D86EED418D71}" type="sibTrans" cxnId="{5569FE2D-B252-490D-A7FA-EB91349D4405}">
      <dgm:prSet/>
      <dgm:spPr/>
      <dgm:t>
        <a:bodyPr/>
        <a:lstStyle/>
        <a:p>
          <a:endParaRPr lang="zh-TW" altLang="en-US"/>
        </a:p>
      </dgm:t>
    </dgm:pt>
    <dgm:pt modelId="{FA032DF5-152F-412F-9609-BD5B72DBBAB0}" type="pres">
      <dgm:prSet presAssocID="{DA13131C-5887-4453-AD90-6D23701009A1}" presName="Name0" presStyleCnt="0">
        <dgm:presLayoutVars>
          <dgm:dir/>
          <dgm:animLvl val="lvl"/>
          <dgm:resizeHandles val="exact"/>
        </dgm:presLayoutVars>
      </dgm:prSet>
      <dgm:spPr/>
      <dgm:t>
        <a:bodyPr/>
        <a:lstStyle/>
        <a:p>
          <a:endParaRPr lang="zh-TW" altLang="en-US"/>
        </a:p>
      </dgm:t>
    </dgm:pt>
    <dgm:pt modelId="{BB70BB0D-EA97-4131-AF80-4E1A46290C31}" type="pres">
      <dgm:prSet presAssocID="{DA13131C-5887-4453-AD90-6D23701009A1}" presName="tSp" presStyleCnt="0"/>
      <dgm:spPr/>
    </dgm:pt>
    <dgm:pt modelId="{89B63F7E-F3CB-4E49-9F50-88DFCA86FA72}" type="pres">
      <dgm:prSet presAssocID="{DA13131C-5887-4453-AD90-6D23701009A1}" presName="bSp" presStyleCnt="0"/>
      <dgm:spPr/>
    </dgm:pt>
    <dgm:pt modelId="{69DA9987-D424-464D-9947-FC8D37BA5CCF}" type="pres">
      <dgm:prSet presAssocID="{DA13131C-5887-4453-AD90-6D23701009A1}" presName="process" presStyleCnt="0"/>
      <dgm:spPr/>
    </dgm:pt>
    <dgm:pt modelId="{4B485907-5435-4BCF-81D2-DB5EFA732995}" type="pres">
      <dgm:prSet presAssocID="{3A680BC0-4D6E-48F4-AF42-CFD6FF822BE6}" presName="composite1" presStyleCnt="0"/>
      <dgm:spPr/>
    </dgm:pt>
    <dgm:pt modelId="{3EBB2CB2-5A35-4C9C-8233-244EE69CA71B}" type="pres">
      <dgm:prSet presAssocID="{3A680BC0-4D6E-48F4-AF42-CFD6FF822BE6}" presName="dummyNode1" presStyleLbl="node1" presStyleIdx="0" presStyleCnt="3"/>
      <dgm:spPr/>
    </dgm:pt>
    <dgm:pt modelId="{5FE35863-9F91-41AA-B872-0698487E712B}" type="pres">
      <dgm:prSet presAssocID="{3A680BC0-4D6E-48F4-AF42-CFD6FF822BE6}" presName="childNode1" presStyleLbl="bgAcc1" presStyleIdx="0" presStyleCnt="3">
        <dgm:presLayoutVars>
          <dgm:bulletEnabled val="1"/>
        </dgm:presLayoutVars>
      </dgm:prSet>
      <dgm:spPr/>
      <dgm:t>
        <a:bodyPr/>
        <a:lstStyle/>
        <a:p>
          <a:endParaRPr lang="zh-TW" altLang="en-US"/>
        </a:p>
      </dgm:t>
    </dgm:pt>
    <dgm:pt modelId="{4F892A92-AE0D-43B7-B125-0C9022935B7B}" type="pres">
      <dgm:prSet presAssocID="{3A680BC0-4D6E-48F4-AF42-CFD6FF822BE6}" presName="childNode1tx" presStyleLbl="bgAcc1" presStyleIdx="0" presStyleCnt="3">
        <dgm:presLayoutVars>
          <dgm:bulletEnabled val="1"/>
        </dgm:presLayoutVars>
      </dgm:prSet>
      <dgm:spPr/>
      <dgm:t>
        <a:bodyPr/>
        <a:lstStyle/>
        <a:p>
          <a:endParaRPr lang="zh-TW" altLang="en-US"/>
        </a:p>
      </dgm:t>
    </dgm:pt>
    <dgm:pt modelId="{8094C097-F06E-4919-A3D4-85BC4ED20EE7}" type="pres">
      <dgm:prSet presAssocID="{3A680BC0-4D6E-48F4-AF42-CFD6FF822BE6}" presName="parentNode1" presStyleLbl="node1" presStyleIdx="0" presStyleCnt="3">
        <dgm:presLayoutVars>
          <dgm:chMax val="1"/>
          <dgm:bulletEnabled val="1"/>
        </dgm:presLayoutVars>
      </dgm:prSet>
      <dgm:spPr/>
      <dgm:t>
        <a:bodyPr/>
        <a:lstStyle/>
        <a:p>
          <a:endParaRPr lang="zh-TW" altLang="en-US"/>
        </a:p>
      </dgm:t>
    </dgm:pt>
    <dgm:pt modelId="{4CE96BEB-7EAC-454E-936E-4B686E180698}" type="pres">
      <dgm:prSet presAssocID="{3A680BC0-4D6E-48F4-AF42-CFD6FF822BE6}" presName="connSite1" presStyleCnt="0"/>
      <dgm:spPr/>
    </dgm:pt>
    <dgm:pt modelId="{7800063A-3908-4C20-9CEC-AED6FEE9EDA3}" type="pres">
      <dgm:prSet presAssocID="{FBF6EECE-6517-4E24-85C8-C379DB879440}" presName="Name9" presStyleLbl="sibTrans2D1" presStyleIdx="0" presStyleCnt="2"/>
      <dgm:spPr/>
      <dgm:t>
        <a:bodyPr/>
        <a:lstStyle/>
        <a:p>
          <a:endParaRPr lang="zh-TW" altLang="en-US"/>
        </a:p>
      </dgm:t>
    </dgm:pt>
    <dgm:pt modelId="{FAF7C950-C6F1-4C18-8363-4995FD3068E3}" type="pres">
      <dgm:prSet presAssocID="{3BF09ACC-E673-4E4A-868E-E35B098C4F98}" presName="composite2" presStyleCnt="0"/>
      <dgm:spPr/>
    </dgm:pt>
    <dgm:pt modelId="{0E0A4D05-BF25-45A7-834F-7CB6807D1A14}" type="pres">
      <dgm:prSet presAssocID="{3BF09ACC-E673-4E4A-868E-E35B098C4F98}" presName="dummyNode2" presStyleLbl="node1" presStyleIdx="0" presStyleCnt="3"/>
      <dgm:spPr/>
    </dgm:pt>
    <dgm:pt modelId="{C65C3805-7E19-431D-88FA-9F6275BFEB8E}" type="pres">
      <dgm:prSet presAssocID="{3BF09ACC-E673-4E4A-868E-E35B098C4F98}" presName="childNode2" presStyleLbl="bgAcc1" presStyleIdx="1" presStyleCnt="3">
        <dgm:presLayoutVars>
          <dgm:bulletEnabled val="1"/>
        </dgm:presLayoutVars>
      </dgm:prSet>
      <dgm:spPr/>
      <dgm:t>
        <a:bodyPr/>
        <a:lstStyle/>
        <a:p>
          <a:endParaRPr lang="zh-TW" altLang="en-US"/>
        </a:p>
      </dgm:t>
    </dgm:pt>
    <dgm:pt modelId="{52868448-B294-4EE9-939D-5186AE762AF9}" type="pres">
      <dgm:prSet presAssocID="{3BF09ACC-E673-4E4A-868E-E35B098C4F98}" presName="childNode2tx" presStyleLbl="bgAcc1" presStyleIdx="1" presStyleCnt="3">
        <dgm:presLayoutVars>
          <dgm:bulletEnabled val="1"/>
        </dgm:presLayoutVars>
      </dgm:prSet>
      <dgm:spPr/>
      <dgm:t>
        <a:bodyPr/>
        <a:lstStyle/>
        <a:p>
          <a:endParaRPr lang="zh-TW" altLang="en-US"/>
        </a:p>
      </dgm:t>
    </dgm:pt>
    <dgm:pt modelId="{E5BCCC30-7739-4BFD-8BB3-E713DFE51458}" type="pres">
      <dgm:prSet presAssocID="{3BF09ACC-E673-4E4A-868E-E35B098C4F98}" presName="parentNode2" presStyleLbl="node1" presStyleIdx="1" presStyleCnt="3">
        <dgm:presLayoutVars>
          <dgm:chMax val="0"/>
          <dgm:bulletEnabled val="1"/>
        </dgm:presLayoutVars>
      </dgm:prSet>
      <dgm:spPr/>
      <dgm:t>
        <a:bodyPr/>
        <a:lstStyle/>
        <a:p>
          <a:endParaRPr lang="zh-TW" altLang="en-US"/>
        </a:p>
      </dgm:t>
    </dgm:pt>
    <dgm:pt modelId="{D50F3EBB-6520-441E-88D6-FEF80AE02463}" type="pres">
      <dgm:prSet presAssocID="{3BF09ACC-E673-4E4A-868E-E35B098C4F98}" presName="connSite2" presStyleCnt="0"/>
      <dgm:spPr/>
    </dgm:pt>
    <dgm:pt modelId="{0C2337F8-33C5-4595-B6E2-86945D557E6D}" type="pres">
      <dgm:prSet presAssocID="{10AAA90B-41F8-47D0-B362-60C382348B6A}" presName="Name18" presStyleLbl="sibTrans2D1" presStyleIdx="1" presStyleCnt="2"/>
      <dgm:spPr/>
      <dgm:t>
        <a:bodyPr/>
        <a:lstStyle/>
        <a:p>
          <a:endParaRPr lang="zh-TW" altLang="en-US"/>
        </a:p>
      </dgm:t>
    </dgm:pt>
    <dgm:pt modelId="{EEB61948-5328-45A5-82F7-0DA3D057F277}" type="pres">
      <dgm:prSet presAssocID="{0055CAD0-CFEA-4933-B9B1-81714CFF55B5}" presName="composite1" presStyleCnt="0"/>
      <dgm:spPr/>
    </dgm:pt>
    <dgm:pt modelId="{C9726DAD-6D10-45C3-9C06-A71B544E3505}" type="pres">
      <dgm:prSet presAssocID="{0055CAD0-CFEA-4933-B9B1-81714CFF55B5}" presName="dummyNode1" presStyleLbl="node1" presStyleIdx="1" presStyleCnt="3"/>
      <dgm:spPr/>
    </dgm:pt>
    <dgm:pt modelId="{7271EF33-EB09-458B-B1E5-4775CF693D61}" type="pres">
      <dgm:prSet presAssocID="{0055CAD0-CFEA-4933-B9B1-81714CFF55B5}" presName="childNode1" presStyleLbl="bgAcc1" presStyleIdx="2" presStyleCnt="3">
        <dgm:presLayoutVars>
          <dgm:bulletEnabled val="1"/>
        </dgm:presLayoutVars>
      </dgm:prSet>
      <dgm:spPr/>
      <dgm:t>
        <a:bodyPr/>
        <a:lstStyle/>
        <a:p>
          <a:endParaRPr lang="zh-TW" altLang="en-US"/>
        </a:p>
      </dgm:t>
    </dgm:pt>
    <dgm:pt modelId="{FDB531AB-C815-495A-8AE4-2DE81889ADA1}" type="pres">
      <dgm:prSet presAssocID="{0055CAD0-CFEA-4933-B9B1-81714CFF55B5}" presName="childNode1tx" presStyleLbl="bgAcc1" presStyleIdx="2" presStyleCnt="3">
        <dgm:presLayoutVars>
          <dgm:bulletEnabled val="1"/>
        </dgm:presLayoutVars>
      </dgm:prSet>
      <dgm:spPr/>
      <dgm:t>
        <a:bodyPr/>
        <a:lstStyle/>
        <a:p>
          <a:endParaRPr lang="zh-TW" altLang="en-US"/>
        </a:p>
      </dgm:t>
    </dgm:pt>
    <dgm:pt modelId="{75B297E7-1688-40E6-BE6C-CC0AA2CEE035}" type="pres">
      <dgm:prSet presAssocID="{0055CAD0-CFEA-4933-B9B1-81714CFF55B5}" presName="parentNode1" presStyleLbl="node1" presStyleIdx="2" presStyleCnt="3">
        <dgm:presLayoutVars>
          <dgm:chMax val="1"/>
          <dgm:bulletEnabled val="1"/>
        </dgm:presLayoutVars>
      </dgm:prSet>
      <dgm:spPr/>
      <dgm:t>
        <a:bodyPr/>
        <a:lstStyle/>
        <a:p>
          <a:endParaRPr lang="zh-TW" altLang="en-US"/>
        </a:p>
      </dgm:t>
    </dgm:pt>
    <dgm:pt modelId="{E0194A3F-6D76-458A-B803-037FBDF48311}" type="pres">
      <dgm:prSet presAssocID="{0055CAD0-CFEA-4933-B9B1-81714CFF55B5}" presName="connSite1" presStyleCnt="0"/>
      <dgm:spPr/>
    </dgm:pt>
  </dgm:ptLst>
  <dgm:cxnLst>
    <dgm:cxn modelId="{9F4CA08F-3B70-4204-8EED-8A8813F027BC}" type="presOf" srcId="{45B75AB3-8C01-4ABF-8432-C51E8D10BF29}" destId="{4F892A92-AE0D-43B7-B125-0C9022935B7B}" srcOrd="1" destOrd="0" presId="urn:microsoft.com/office/officeart/2005/8/layout/hProcess4"/>
    <dgm:cxn modelId="{639DBA8C-3D35-49C4-920E-FBD1BEB31395}" type="presOf" srcId="{D5FAFAF6-CFBE-4C87-803A-FBE61376D38E}" destId="{7271EF33-EB09-458B-B1E5-4775CF693D61}" srcOrd="0" destOrd="2" presId="urn:microsoft.com/office/officeart/2005/8/layout/hProcess4"/>
    <dgm:cxn modelId="{F95622F9-9891-4E6A-B017-12270446681E}" srcId="{3A680BC0-4D6E-48F4-AF42-CFD6FF822BE6}" destId="{45B75AB3-8C01-4ABF-8432-C51E8D10BF29}" srcOrd="0" destOrd="0" parTransId="{488BA476-4643-4633-B84E-A7AEE0A6C359}" sibTransId="{96C40D4E-D5B5-4CA7-B422-2673B68486CA}"/>
    <dgm:cxn modelId="{42683A32-398D-4915-A925-EBC060B2F86A}" type="presOf" srcId="{10AAA90B-41F8-47D0-B362-60C382348B6A}" destId="{0C2337F8-33C5-4595-B6E2-86945D557E6D}" srcOrd="0" destOrd="0" presId="urn:microsoft.com/office/officeart/2005/8/layout/hProcess4"/>
    <dgm:cxn modelId="{835A43C4-CD26-4F7A-9E80-2537BFCC07C3}" srcId="{DA13131C-5887-4453-AD90-6D23701009A1}" destId="{3BF09ACC-E673-4E4A-868E-E35B098C4F98}" srcOrd="1" destOrd="0" parTransId="{6D2710B9-C145-4DE4-94C3-1ED67BBF19C0}" sibTransId="{10AAA90B-41F8-47D0-B362-60C382348B6A}"/>
    <dgm:cxn modelId="{787952A8-EF32-4BA6-8C97-5E72E71C9677}" type="presOf" srcId="{194CED1F-5B38-4CF6-AC20-7EEF9BE23CA5}" destId="{52868448-B294-4EE9-939D-5186AE762AF9}" srcOrd="1" destOrd="1" presId="urn:microsoft.com/office/officeart/2005/8/layout/hProcess4"/>
    <dgm:cxn modelId="{4AF54837-0434-46ED-BD4B-195132B528E9}" srcId="{DA13131C-5887-4453-AD90-6D23701009A1}" destId="{3A680BC0-4D6E-48F4-AF42-CFD6FF822BE6}" srcOrd="0" destOrd="0" parTransId="{F9BC5848-8163-455A-A862-965733916391}" sibTransId="{FBF6EECE-6517-4E24-85C8-C379DB879440}"/>
    <dgm:cxn modelId="{D6C0F15F-ED31-4095-8ABA-4695B6D2669E}" type="presOf" srcId="{DA13131C-5887-4453-AD90-6D23701009A1}" destId="{FA032DF5-152F-412F-9609-BD5B72DBBAB0}" srcOrd="0" destOrd="0" presId="urn:microsoft.com/office/officeart/2005/8/layout/hProcess4"/>
    <dgm:cxn modelId="{A1A6FBC0-E8DE-49D7-969C-035C7684749B}" type="presOf" srcId="{45B75AB3-8C01-4ABF-8432-C51E8D10BF29}" destId="{5FE35863-9F91-41AA-B872-0698487E712B}" srcOrd="0" destOrd="0" presId="urn:microsoft.com/office/officeart/2005/8/layout/hProcess4"/>
    <dgm:cxn modelId="{5A23935C-E574-4A1D-94BF-715C41A138D6}" type="presOf" srcId="{67AA5E94-D718-4EEA-A722-CB3AF843F09F}" destId="{7271EF33-EB09-458B-B1E5-4775CF693D61}" srcOrd="0" destOrd="0" presId="urn:microsoft.com/office/officeart/2005/8/layout/hProcess4"/>
    <dgm:cxn modelId="{5569FE2D-B252-490D-A7FA-EB91349D4405}" srcId="{3BF09ACC-E673-4E4A-868E-E35B098C4F98}" destId="{194CED1F-5B38-4CF6-AC20-7EEF9BE23CA5}" srcOrd="1" destOrd="0" parTransId="{DAFAC8F1-93E7-427A-8483-59C6327D2126}" sibTransId="{B3AC876A-E504-4363-B77A-D86EED418D71}"/>
    <dgm:cxn modelId="{90B436F3-EEEA-4CEC-8DE5-06A0FDDB888A}" srcId="{0055CAD0-CFEA-4933-B9B1-81714CFF55B5}" destId="{D5FAFAF6-CFBE-4C87-803A-FBE61376D38E}" srcOrd="2" destOrd="0" parTransId="{B652A30A-61E8-42D0-8316-83FFD1E87ECA}" sibTransId="{C52B861B-A87B-4670-BFAC-79FA5397DC4E}"/>
    <dgm:cxn modelId="{5423E0B9-1A86-47F8-A0B5-E1CEFA6174DE}" type="presOf" srcId="{5B030DA7-C640-42DA-9EBA-F7BCC16FE518}" destId="{FDB531AB-C815-495A-8AE4-2DE81889ADA1}" srcOrd="1" destOrd="1" presId="urn:microsoft.com/office/officeart/2005/8/layout/hProcess4"/>
    <dgm:cxn modelId="{141D6198-34B5-46D8-A45B-1D6B5181140F}" srcId="{3A680BC0-4D6E-48F4-AF42-CFD6FF822BE6}" destId="{FBAC6F96-2C55-4C93-A7FA-B01D41632874}" srcOrd="1" destOrd="0" parTransId="{1F185959-D972-4C6D-AF4F-BB477C14FB56}" sibTransId="{3943AFEA-1EFF-4DDA-AECE-DB4C5313AE62}"/>
    <dgm:cxn modelId="{2CA9BB0B-6F18-4A5C-B69C-23EF81CD1504}" type="presOf" srcId="{194CED1F-5B38-4CF6-AC20-7EEF9BE23CA5}" destId="{C65C3805-7E19-431D-88FA-9F6275BFEB8E}" srcOrd="0" destOrd="1" presId="urn:microsoft.com/office/officeart/2005/8/layout/hProcess4"/>
    <dgm:cxn modelId="{3B7BAC46-0716-445A-B032-C11C5684FFFC}" type="presOf" srcId="{0055CAD0-CFEA-4933-B9B1-81714CFF55B5}" destId="{75B297E7-1688-40E6-BE6C-CC0AA2CEE035}" srcOrd="0" destOrd="0" presId="urn:microsoft.com/office/officeart/2005/8/layout/hProcess4"/>
    <dgm:cxn modelId="{36C75C60-34B2-4C0B-A25E-510DFD70371E}" srcId="{0055CAD0-CFEA-4933-B9B1-81714CFF55B5}" destId="{5B030DA7-C640-42DA-9EBA-F7BCC16FE518}" srcOrd="1" destOrd="0" parTransId="{2ECED225-A327-434E-8097-5E6373F56C78}" sibTransId="{69BF0C84-7156-4694-816A-FF85CFEE5E8C}"/>
    <dgm:cxn modelId="{21BD5437-1624-43E0-8DCA-BE8510D9CDE8}" type="presOf" srcId="{E8F26BAC-E37B-4286-8C09-042700E163DB}" destId="{52868448-B294-4EE9-939D-5186AE762AF9}" srcOrd="1" destOrd="0" presId="urn:microsoft.com/office/officeart/2005/8/layout/hProcess4"/>
    <dgm:cxn modelId="{3FE878BD-222E-4D1A-AFD8-7B7395C992EC}" srcId="{DA13131C-5887-4453-AD90-6D23701009A1}" destId="{0055CAD0-CFEA-4933-B9B1-81714CFF55B5}" srcOrd="2" destOrd="0" parTransId="{AB7D1192-1381-4595-9D02-F7503A0813FE}" sibTransId="{3D81DAC9-7B02-44F5-9BC9-939A33D62D1C}"/>
    <dgm:cxn modelId="{FEA7C69A-E06D-4788-8B53-4E6F409B75E8}" type="presOf" srcId="{FBF6EECE-6517-4E24-85C8-C379DB879440}" destId="{7800063A-3908-4C20-9CEC-AED6FEE9EDA3}" srcOrd="0" destOrd="0" presId="urn:microsoft.com/office/officeart/2005/8/layout/hProcess4"/>
    <dgm:cxn modelId="{B732EDFF-72AF-48CE-A125-9C9852EEDD7D}" srcId="{3BF09ACC-E673-4E4A-868E-E35B098C4F98}" destId="{E8F26BAC-E37B-4286-8C09-042700E163DB}" srcOrd="0" destOrd="0" parTransId="{BA657BA3-EE77-4319-A370-876329C9F5D8}" sibTransId="{1BD323CD-84AC-475E-9F92-C89BBBE8EB6E}"/>
    <dgm:cxn modelId="{931DC12C-19C2-4C2C-BBEF-FF14ADC2482C}" type="presOf" srcId="{FBAC6F96-2C55-4C93-A7FA-B01D41632874}" destId="{5FE35863-9F91-41AA-B872-0698487E712B}" srcOrd="0" destOrd="1" presId="urn:microsoft.com/office/officeart/2005/8/layout/hProcess4"/>
    <dgm:cxn modelId="{0DB22677-CE0D-419A-B958-7FDE401659E6}" type="presOf" srcId="{67AA5E94-D718-4EEA-A722-CB3AF843F09F}" destId="{FDB531AB-C815-495A-8AE4-2DE81889ADA1}" srcOrd="1" destOrd="0" presId="urn:microsoft.com/office/officeart/2005/8/layout/hProcess4"/>
    <dgm:cxn modelId="{3CBA556A-827A-4896-99D0-C6D2CE6A9CFB}" type="presOf" srcId="{5B030DA7-C640-42DA-9EBA-F7BCC16FE518}" destId="{7271EF33-EB09-458B-B1E5-4775CF693D61}" srcOrd="0" destOrd="1" presId="urn:microsoft.com/office/officeart/2005/8/layout/hProcess4"/>
    <dgm:cxn modelId="{7084A9F4-2C20-4867-BDE7-F6CC9EB78E7B}" type="presOf" srcId="{FBAC6F96-2C55-4C93-A7FA-B01D41632874}" destId="{4F892A92-AE0D-43B7-B125-0C9022935B7B}" srcOrd="1" destOrd="1" presId="urn:microsoft.com/office/officeart/2005/8/layout/hProcess4"/>
    <dgm:cxn modelId="{C08FED21-1B31-419A-AC04-67265D5B3C02}" type="presOf" srcId="{E8F26BAC-E37B-4286-8C09-042700E163DB}" destId="{C65C3805-7E19-431D-88FA-9F6275BFEB8E}" srcOrd="0" destOrd="0" presId="urn:microsoft.com/office/officeart/2005/8/layout/hProcess4"/>
    <dgm:cxn modelId="{252C789A-4947-4A76-9DF5-7CBB68C001B8}" type="presOf" srcId="{D5FAFAF6-CFBE-4C87-803A-FBE61376D38E}" destId="{FDB531AB-C815-495A-8AE4-2DE81889ADA1}" srcOrd="1" destOrd="2" presId="urn:microsoft.com/office/officeart/2005/8/layout/hProcess4"/>
    <dgm:cxn modelId="{978770D9-1B65-4C32-B09F-2F8035BB22DD}" type="presOf" srcId="{3BF09ACC-E673-4E4A-868E-E35B098C4F98}" destId="{E5BCCC30-7739-4BFD-8BB3-E713DFE51458}" srcOrd="0" destOrd="0" presId="urn:microsoft.com/office/officeart/2005/8/layout/hProcess4"/>
    <dgm:cxn modelId="{466AA828-7A59-46E7-B222-89A13AAFEAEE}" type="presOf" srcId="{3A680BC0-4D6E-48F4-AF42-CFD6FF822BE6}" destId="{8094C097-F06E-4919-A3D4-85BC4ED20EE7}" srcOrd="0" destOrd="0" presId="urn:microsoft.com/office/officeart/2005/8/layout/hProcess4"/>
    <dgm:cxn modelId="{1D1A11CE-F381-4D1D-82A7-6FF723994519}" srcId="{0055CAD0-CFEA-4933-B9B1-81714CFF55B5}" destId="{67AA5E94-D718-4EEA-A722-CB3AF843F09F}" srcOrd="0" destOrd="0" parTransId="{10F7E481-FBBA-48E4-AF11-BA75CEC2ABA6}" sibTransId="{EE77D46E-7D6C-4996-BA65-4803D1D79781}"/>
    <dgm:cxn modelId="{2B8200B3-F23B-4761-85BD-EC7DCB86887F}" type="presParOf" srcId="{FA032DF5-152F-412F-9609-BD5B72DBBAB0}" destId="{BB70BB0D-EA97-4131-AF80-4E1A46290C31}" srcOrd="0" destOrd="0" presId="urn:microsoft.com/office/officeart/2005/8/layout/hProcess4"/>
    <dgm:cxn modelId="{B99CE9EE-15FD-4670-9D40-71A8F0BFA447}" type="presParOf" srcId="{FA032DF5-152F-412F-9609-BD5B72DBBAB0}" destId="{89B63F7E-F3CB-4E49-9F50-88DFCA86FA72}" srcOrd="1" destOrd="0" presId="urn:microsoft.com/office/officeart/2005/8/layout/hProcess4"/>
    <dgm:cxn modelId="{11040490-CF14-4E55-9E70-70A4CC6B3478}" type="presParOf" srcId="{FA032DF5-152F-412F-9609-BD5B72DBBAB0}" destId="{69DA9987-D424-464D-9947-FC8D37BA5CCF}" srcOrd="2" destOrd="0" presId="urn:microsoft.com/office/officeart/2005/8/layout/hProcess4"/>
    <dgm:cxn modelId="{3F1CCFDF-9DA4-4CE9-858A-4B6B677027D2}" type="presParOf" srcId="{69DA9987-D424-464D-9947-FC8D37BA5CCF}" destId="{4B485907-5435-4BCF-81D2-DB5EFA732995}" srcOrd="0" destOrd="0" presId="urn:microsoft.com/office/officeart/2005/8/layout/hProcess4"/>
    <dgm:cxn modelId="{8CE20A26-6AAF-4D26-9118-DC73B1DAF4B1}" type="presParOf" srcId="{4B485907-5435-4BCF-81D2-DB5EFA732995}" destId="{3EBB2CB2-5A35-4C9C-8233-244EE69CA71B}" srcOrd="0" destOrd="0" presId="urn:microsoft.com/office/officeart/2005/8/layout/hProcess4"/>
    <dgm:cxn modelId="{1CA5AA6B-78F8-4DB5-8705-DDC58163E1C9}" type="presParOf" srcId="{4B485907-5435-4BCF-81D2-DB5EFA732995}" destId="{5FE35863-9F91-41AA-B872-0698487E712B}" srcOrd="1" destOrd="0" presId="urn:microsoft.com/office/officeart/2005/8/layout/hProcess4"/>
    <dgm:cxn modelId="{58A89AD0-1C2F-4853-8632-5D802E2A0543}" type="presParOf" srcId="{4B485907-5435-4BCF-81D2-DB5EFA732995}" destId="{4F892A92-AE0D-43B7-B125-0C9022935B7B}" srcOrd="2" destOrd="0" presId="urn:microsoft.com/office/officeart/2005/8/layout/hProcess4"/>
    <dgm:cxn modelId="{47FC3C82-E5DF-48A0-B7E8-AA3ECEEC1D04}" type="presParOf" srcId="{4B485907-5435-4BCF-81D2-DB5EFA732995}" destId="{8094C097-F06E-4919-A3D4-85BC4ED20EE7}" srcOrd="3" destOrd="0" presId="urn:microsoft.com/office/officeart/2005/8/layout/hProcess4"/>
    <dgm:cxn modelId="{540FF71E-5295-4A33-BEB7-D118A58DCC5B}" type="presParOf" srcId="{4B485907-5435-4BCF-81D2-DB5EFA732995}" destId="{4CE96BEB-7EAC-454E-936E-4B686E180698}" srcOrd="4" destOrd="0" presId="urn:microsoft.com/office/officeart/2005/8/layout/hProcess4"/>
    <dgm:cxn modelId="{35C552CC-92B3-4034-87E6-B0D54B3CB3DA}" type="presParOf" srcId="{69DA9987-D424-464D-9947-FC8D37BA5CCF}" destId="{7800063A-3908-4C20-9CEC-AED6FEE9EDA3}" srcOrd="1" destOrd="0" presId="urn:microsoft.com/office/officeart/2005/8/layout/hProcess4"/>
    <dgm:cxn modelId="{0B1BC1C2-0EF8-4304-955E-403A37740B35}" type="presParOf" srcId="{69DA9987-D424-464D-9947-FC8D37BA5CCF}" destId="{FAF7C950-C6F1-4C18-8363-4995FD3068E3}" srcOrd="2" destOrd="0" presId="urn:microsoft.com/office/officeart/2005/8/layout/hProcess4"/>
    <dgm:cxn modelId="{FB301591-AB1A-48DF-B1E5-11B59225858F}" type="presParOf" srcId="{FAF7C950-C6F1-4C18-8363-4995FD3068E3}" destId="{0E0A4D05-BF25-45A7-834F-7CB6807D1A14}" srcOrd="0" destOrd="0" presId="urn:microsoft.com/office/officeart/2005/8/layout/hProcess4"/>
    <dgm:cxn modelId="{671E2440-B491-43B2-8324-270D74AB9175}" type="presParOf" srcId="{FAF7C950-C6F1-4C18-8363-4995FD3068E3}" destId="{C65C3805-7E19-431D-88FA-9F6275BFEB8E}" srcOrd="1" destOrd="0" presId="urn:microsoft.com/office/officeart/2005/8/layout/hProcess4"/>
    <dgm:cxn modelId="{2481BCC1-A24B-4F0E-BB1D-8739F7152725}" type="presParOf" srcId="{FAF7C950-C6F1-4C18-8363-4995FD3068E3}" destId="{52868448-B294-4EE9-939D-5186AE762AF9}" srcOrd="2" destOrd="0" presId="urn:microsoft.com/office/officeart/2005/8/layout/hProcess4"/>
    <dgm:cxn modelId="{A11EF704-FCF1-4E1D-BD18-84EB13AC40DB}" type="presParOf" srcId="{FAF7C950-C6F1-4C18-8363-4995FD3068E3}" destId="{E5BCCC30-7739-4BFD-8BB3-E713DFE51458}" srcOrd="3" destOrd="0" presId="urn:microsoft.com/office/officeart/2005/8/layout/hProcess4"/>
    <dgm:cxn modelId="{D0E97837-3B9C-4A1E-AABE-31ADF98BB904}" type="presParOf" srcId="{FAF7C950-C6F1-4C18-8363-4995FD3068E3}" destId="{D50F3EBB-6520-441E-88D6-FEF80AE02463}" srcOrd="4" destOrd="0" presId="urn:microsoft.com/office/officeart/2005/8/layout/hProcess4"/>
    <dgm:cxn modelId="{9A524C8F-50E0-4BD9-8B95-DF7A20358ECF}" type="presParOf" srcId="{69DA9987-D424-464D-9947-FC8D37BA5CCF}" destId="{0C2337F8-33C5-4595-B6E2-86945D557E6D}" srcOrd="3" destOrd="0" presId="urn:microsoft.com/office/officeart/2005/8/layout/hProcess4"/>
    <dgm:cxn modelId="{B1678365-97C9-4043-A8FD-5F381F24D5DA}" type="presParOf" srcId="{69DA9987-D424-464D-9947-FC8D37BA5CCF}" destId="{EEB61948-5328-45A5-82F7-0DA3D057F277}" srcOrd="4" destOrd="0" presId="urn:microsoft.com/office/officeart/2005/8/layout/hProcess4"/>
    <dgm:cxn modelId="{66FF44E3-EF51-466B-A1D5-BA4A5E1668EA}" type="presParOf" srcId="{EEB61948-5328-45A5-82F7-0DA3D057F277}" destId="{C9726DAD-6D10-45C3-9C06-A71B544E3505}" srcOrd="0" destOrd="0" presId="urn:microsoft.com/office/officeart/2005/8/layout/hProcess4"/>
    <dgm:cxn modelId="{71EAC16D-43EF-420F-95CB-187C82154A94}" type="presParOf" srcId="{EEB61948-5328-45A5-82F7-0DA3D057F277}" destId="{7271EF33-EB09-458B-B1E5-4775CF693D61}" srcOrd="1" destOrd="0" presId="urn:microsoft.com/office/officeart/2005/8/layout/hProcess4"/>
    <dgm:cxn modelId="{F0CFCCB6-5E65-47D4-A802-5873520C0F32}" type="presParOf" srcId="{EEB61948-5328-45A5-82F7-0DA3D057F277}" destId="{FDB531AB-C815-495A-8AE4-2DE81889ADA1}" srcOrd="2" destOrd="0" presId="urn:microsoft.com/office/officeart/2005/8/layout/hProcess4"/>
    <dgm:cxn modelId="{5E887A9E-0F8F-4F2D-9A28-A69EDFFDB573}" type="presParOf" srcId="{EEB61948-5328-45A5-82F7-0DA3D057F277}" destId="{75B297E7-1688-40E6-BE6C-CC0AA2CEE035}" srcOrd="3" destOrd="0" presId="urn:microsoft.com/office/officeart/2005/8/layout/hProcess4"/>
    <dgm:cxn modelId="{5FC8194F-EAAB-476A-828C-2195B46FE84D}" type="presParOf" srcId="{EEB61948-5328-45A5-82F7-0DA3D057F277}" destId="{E0194A3F-6D76-458A-B803-037FBDF4831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9C627-9295-460F-B658-4A694C17083E}">
      <dsp:nvSpPr>
        <dsp:cNvPr id="0" name=""/>
        <dsp:cNvSpPr/>
      </dsp:nvSpPr>
      <dsp:spPr>
        <a:xfrm>
          <a:off x="4834" y="40302"/>
          <a:ext cx="2198165" cy="2289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en-US" sz="2000" kern="1200" dirty="0">
              <a:latin typeface="+mn-ea"/>
              <a:ea typeface="+mn-ea"/>
            </a:rPr>
            <a:t>Product Selection</a:t>
          </a:r>
          <a:endParaRPr lang="zh-TW" altLang="en-US" sz="2000" kern="1200" dirty="0">
            <a:latin typeface="+mn-ea"/>
            <a:ea typeface="+mn-ea"/>
          </a:endParaRPr>
        </a:p>
      </dsp:txBody>
      <dsp:txXfrm>
        <a:off x="4834" y="40302"/>
        <a:ext cx="2198165" cy="879266"/>
      </dsp:txXfrm>
    </dsp:sp>
    <dsp:sp modelId="{7899E6D0-AB42-48CA-BB00-1127E96793D5}">
      <dsp:nvSpPr>
        <dsp:cNvPr id="0" name=""/>
        <dsp:cNvSpPr/>
      </dsp:nvSpPr>
      <dsp:spPr>
        <a:xfrm>
          <a:off x="455061" y="945456"/>
          <a:ext cx="2198165" cy="300102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altLang="en-US" sz="2000" kern="1200" dirty="0">
              <a:latin typeface="+mn-ea"/>
              <a:ea typeface="+mn-ea"/>
            </a:rPr>
            <a:t>Select promotional products</a:t>
          </a:r>
          <a:endParaRPr lang="zh-TW" altLang="en-US" sz="2000" kern="1200" dirty="0">
            <a:latin typeface="+mn-ea"/>
            <a:ea typeface="+mn-ea"/>
          </a:endParaRPr>
        </a:p>
      </dsp:txBody>
      <dsp:txXfrm>
        <a:off x="519443" y="1009838"/>
        <a:ext cx="2069401" cy="2872260"/>
      </dsp:txXfrm>
    </dsp:sp>
    <dsp:sp modelId="{E4AF6192-27BA-4FF2-9736-F8C89BF641F5}">
      <dsp:nvSpPr>
        <dsp:cNvPr id="0" name=""/>
        <dsp:cNvSpPr/>
      </dsp:nvSpPr>
      <dsp:spPr>
        <a:xfrm rot="21587398">
          <a:off x="2536231" y="199750"/>
          <a:ext cx="706460" cy="5472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latin typeface="+mn-ea"/>
            <a:ea typeface="+mn-ea"/>
          </a:endParaRPr>
        </a:p>
      </dsp:txBody>
      <dsp:txXfrm>
        <a:off x="2536232" y="309507"/>
        <a:ext cx="542276" cy="328367"/>
      </dsp:txXfrm>
    </dsp:sp>
    <dsp:sp modelId="{8F45A761-74B9-4890-A553-AF074292D0A2}">
      <dsp:nvSpPr>
        <dsp:cNvPr id="0" name=""/>
        <dsp:cNvSpPr/>
      </dsp:nvSpPr>
      <dsp:spPr>
        <a:xfrm>
          <a:off x="3535935" y="27358"/>
          <a:ext cx="2198165" cy="2289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en-US" sz="2000" kern="1200" dirty="0">
              <a:latin typeface="+mn-ea"/>
              <a:ea typeface="+mn-ea"/>
            </a:rPr>
            <a:t>Ad Writing</a:t>
          </a:r>
          <a:endParaRPr lang="zh-TW" altLang="en-US" sz="2000" kern="1200" dirty="0">
            <a:latin typeface="+mn-ea"/>
            <a:ea typeface="+mn-ea"/>
          </a:endParaRPr>
        </a:p>
      </dsp:txBody>
      <dsp:txXfrm>
        <a:off x="3535935" y="27358"/>
        <a:ext cx="2198165" cy="879266"/>
      </dsp:txXfrm>
    </dsp:sp>
    <dsp:sp modelId="{06B06547-F770-492A-B206-9F6598857F1C}">
      <dsp:nvSpPr>
        <dsp:cNvPr id="0" name=""/>
        <dsp:cNvSpPr/>
      </dsp:nvSpPr>
      <dsp:spPr>
        <a:xfrm>
          <a:off x="3986161" y="906625"/>
          <a:ext cx="2198165" cy="30528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altLang="en-US" sz="2000" kern="1200" dirty="0">
              <a:latin typeface="+mn-ea"/>
              <a:ea typeface="+mn-ea"/>
            </a:rPr>
            <a:t>The company thinks about the push advertising content</a:t>
          </a:r>
          <a:endParaRPr lang="zh-TW" altLang="en-US" sz="2000" kern="1200" dirty="0">
            <a:latin typeface="+mn-ea"/>
            <a:ea typeface="+mn-ea"/>
          </a:endParaRPr>
        </a:p>
      </dsp:txBody>
      <dsp:txXfrm>
        <a:off x="4050543" y="971007"/>
        <a:ext cx="2069401" cy="2924036"/>
      </dsp:txXfrm>
    </dsp:sp>
    <dsp:sp modelId="{31F617FE-5680-4468-B0F9-015180FF1C68}">
      <dsp:nvSpPr>
        <dsp:cNvPr id="0" name=""/>
        <dsp:cNvSpPr/>
      </dsp:nvSpPr>
      <dsp:spPr>
        <a:xfrm rot="21586685">
          <a:off x="6067331" y="186436"/>
          <a:ext cx="706461" cy="5472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latin typeface="+mn-ea"/>
            <a:ea typeface="+mn-ea"/>
          </a:endParaRPr>
        </a:p>
      </dsp:txBody>
      <dsp:txXfrm>
        <a:off x="6067332" y="296210"/>
        <a:ext cx="542277" cy="328367"/>
      </dsp:txXfrm>
    </dsp:sp>
    <dsp:sp modelId="{002C1AE3-0952-46F4-8537-1E1604E570D8}">
      <dsp:nvSpPr>
        <dsp:cNvPr id="0" name=""/>
        <dsp:cNvSpPr/>
      </dsp:nvSpPr>
      <dsp:spPr>
        <a:xfrm>
          <a:off x="7067035" y="13682"/>
          <a:ext cx="2198165" cy="228959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altLang="en-US" sz="2000" kern="1200" dirty="0">
              <a:latin typeface="+mn-ea"/>
              <a:ea typeface="+mn-ea"/>
            </a:rPr>
            <a:t>Broadcasting</a:t>
          </a:r>
          <a:endParaRPr lang="zh-TW" altLang="en-US" sz="2000" kern="1200" dirty="0">
            <a:latin typeface="+mn-ea"/>
            <a:ea typeface="+mn-ea"/>
          </a:endParaRPr>
        </a:p>
      </dsp:txBody>
      <dsp:txXfrm>
        <a:off x="7067035" y="13682"/>
        <a:ext cx="2198165" cy="879266"/>
      </dsp:txXfrm>
    </dsp:sp>
    <dsp:sp modelId="{97F66D9E-3333-4C92-B725-3ADBB4A5C7D0}">
      <dsp:nvSpPr>
        <dsp:cNvPr id="0" name=""/>
        <dsp:cNvSpPr/>
      </dsp:nvSpPr>
      <dsp:spPr>
        <a:xfrm>
          <a:off x="7517262" y="865595"/>
          <a:ext cx="2198165" cy="310750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mn-ea"/>
              <a:ea typeface="+mn-ea"/>
            </a:rPr>
            <a:t>Sending out the advertisements via SMS</a:t>
          </a:r>
          <a:endParaRPr lang="zh-TW" altLang="en-US" sz="2000" kern="1200" dirty="0">
            <a:latin typeface="+mn-ea"/>
            <a:ea typeface="+mn-ea"/>
          </a:endParaRPr>
        </a:p>
      </dsp:txBody>
      <dsp:txXfrm>
        <a:off x="7581644" y="929977"/>
        <a:ext cx="2069401" cy="2978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35863-9F91-41AA-B872-0698487E712B}">
      <dsp:nvSpPr>
        <dsp:cNvPr id="0" name=""/>
        <dsp:cNvSpPr/>
      </dsp:nvSpPr>
      <dsp:spPr>
        <a:xfrm>
          <a:off x="391016" y="1025794"/>
          <a:ext cx="2389860" cy="19711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altLang="en-US" sz="1900" kern="1200" dirty="0">
              <a:latin typeface="Roboto" panose="02000000000000000000" pitchFamily="2" charset="0"/>
              <a:ea typeface="微軟正黑體" panose="020B0604030504040204" pitchFamily="34" charset="-120"/>
            </a:rPr>
            <a:t>Collecting Consumer Data</a:t>
          </a:r>
          <a:endParaRPr lang="zh-TW" altLang="en-US" sz="1900" kern="1200" dirty="0">
            <a:latin typeface="Roboto" panose="02000000000000000000" pitchFamily="2" charset="0"/>
            <a:ea typeface="微軟正黑體" panose="020B0604030504040204" pitchFamily="34" charset="-120"/>
            <a:cs typeface="Roboto" panose="02000000000000000000" pitchFamily="2" charset="0"/>
          </a:endParaRPr>
        </a:p>
        <a:p>
          <a:pPr marL="171450" lvl="1" indent="-171450" algn="l" defTabSz="844550">
            <a:lnSpc>
              <a:spcPct val="90000"/>
            </a:lnSpc>
            <a:spcBef>
              <a:spcPct val="0"/>
            </a:spcBef>
            <a:spcAft>
              <a:spcPct val="15000"/>
            </a:spcAft>
            <a:buChar char="••"/>
          </a:pPr>
          <a:r>
            <a:rPr lang="en-US" altLang="en-US" sz="1900" kern="1200" dirty="0">
              <a:latin typeface="Roboto" panose="02000000000000000000" pitchFamily="2" charset="0"/>
              <a:ea typeface="微軟正黑體" panose="020B0604030504040204" pitchFamily="34" charset="-120"/>
            </a:rPr>
            <a:t>Compiling into Personalized Profiles</a:t>
          </a:r>
          <a:endParaRPr lang="zh-TW" altLang="en-US" sz="1900" kern="1200" dirty="0">
            <a:latin typeface="Roboto" panose="02000000000000000000" pitchFamily="2" charset="0"/>
            <a:ea typeface="微軟正黑體" panose="020B0604030504040204" pitchFamily="34" charset="-120"/>
          </a:endParaRPr>
        </a:p>
      </dsp:txBody>
      <dsp:txXfrm>
        <a:off x="436377" y="1071155"/>
        <a:ext cx="2299138" cy="1458027"/>
      </dsp:txXfrm>
    </dsp:sp>
    <dsp:sp modelId="{7800063A-3908-4C20-9CEC-AED6FEE9EDA3}">
      <dsp:nvSpPr>
        <dsp:cNvPr id="0" name=""/>
        <dsp:cNvSpPr/>
      </dsp:nvSpPr>
      <dsp:spPr>
        <a:xfrm>
          <a:off x="1706791" y="1397336"/>
          <a:ext cx="2780231" cy="2780231"/>
        </a:xfrm>
        <a:prstGeom prst="leftCircularArrow">
          <a:avLst>
            <a:gd name="adj1" fmla="val 3671"/>
            <a:gd name="adj2" fmla="val 457355"/>
            <a:gd name="adj3" fmla="val 2232866"/>
            <a:gd name="adj4" fmla="val 9024489"/>
            <a:gd name="adj5" fmla="val 42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94C097-F06E-4919-A3D4-85BC4ED20EE7}">
      <dsp:nvSpPr>
        <dsp:cNvPr id="0" name=""/>
        <dsp:cNvSpPr/>
      </dsp:nvSpPr>
      <dsp:spPr>
        <a:xfrm>
          <a:off x="922096" y="2574544"/>
          <a:ext cx="2124320" cy="8447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0" i="0" kern="1200" dirty="0"/>
            <a:t>Personalization</a:t>
          </a:r>
          <a:endParaRPr lang="zh-TW" altLang="en-US" sz="2600" kern="1200" dirty="0">
            <a:latin typeface="Roboto" panose="02000000000000000000" pitchFamily="2" charset="0"/>
            <a:ea typeface="微軟正黑體" panose="020B0604030504040204" pitchFamily="34" charset="-120"/>
            <a:cs typeface="Roboto" panose="02000000000000000000" pitchFamily="2" charset="0"/>
          </a:endParaRPr>
        </a:p>
      </dsp:txBody>
      <dsp:txXfrm>
        <a:off x="946839" y="2599287"/>
        <a:ext cx="2074834" cy="795286"/>
      </dsp:txXfrm>
    </dsp:sp>
    <dsp:sp modelId="{C65C3805-7E19-431D-88FA-9F6275BFEB8E}">
      <dsp:nvSpPr>
        <dsp:cNvPr id="0" name=""/>
        <dsp:cNvSpPr/>
      </dsp:nvSpPr>
      <dsp:spPr>
        <a:xfrm>
          <a:off x="3532430" y="1025794"/>
          <a:ext cx="2389860" cy="19711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t>Tracking Individual Footprints</a:t>
          </a:r>
          <a:endParaRPr lang="zh-TW" altLang="en-US" sz="2000" kern="1200" dirty="0">
            <a:latin typeface="Roboto" panose="02000000000000000000" pitchFamily="2" charset="0"/>
            <a:ea typeface="微軟正黑體" panose="020B0604030504040204" pitchFamily="34" charset="-120"/>
            <a:cs typeface="Roboto" panose="02000000000000000000" pitchFamily="2" charset="0"/>
          </a:endParaRPr>
        </a:p>
        <a:p>
          <a:pPr marL="228600" lvl="1" indent="-228600" algn="l" defTabSz="889000">
            <a:lnSpc>
              <a:spcPct val="90000"/>
            </a:lnSpc>
            <a:spcBef>
              <a:spcPct val="0"/>
            </a:spcBef>
            <a:spcAft>
              <a:spcPct val="15000"/>
            </a:spcAft>
            <a:buChar char="••"/>
          </a:pPr>
          <a:r>
            <a:rPr lang="en-US" sz="2000" b="0" i="0" kern="1200" dirty="0"/>
            <a:t> Generating Copy</a:t>
          </a:r>
          <a:endParaRPr lang="zh-TW" altLang="en-US" sz="2000" kern="1200" dirty="0">
            <a:latin typeface="Roboto" panose="02000000000000000000" pitchFamily="2" charset="0"/>
            <a:ea typeface="微軟正黑體" panose="020B0604030504040204" pitchFamily="34" charset="-120"/>
            <a:cs typeface="Roboto" panose="02000000000000000000" pitchFamily="2" charset="0"/>
          </a:endParaRPr>
        </a:p>
      </dsp:txBody>
      <dsp:txXfrm>
        <a:off x="3577791" y="1493542"/>
        <a:ext cx="2299138" cy="1458027"/>
      </dsp:txXfrm>
    </dsp:sp>
    <dsp:sp modelId="{0C2337F8-33C5-4595-B6E2-86945D557E6D}">
      <dsp:nvSpPr>
        <dsp:cNvPr id="0" name=""/>
        <dsp:cNvSpPr/>
      </dsp:nvSpPr>
      <dsp:spPr>
        <a:xfrm>
          <a:off x="4828290" y="-232129"/>
          <a:ext cx="3085602" cy="3085602"/>
        </a:xfrm>
        <a:prstGeom prst="circularArrow">
          <a:avLst>
            <a:gd name="adj1" fmla="val 3308"/>
            <a:gd name="adj2" fmla="val 408537"/>
            <a:gd name="adj3" fmla="val 19415952"/>
            <a:gd name="adj4" fmla="val 12575511"/>
            <a:gd name="adj5" fmla="val 38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BCCC30-7739-4BFD-8BB3-E713DFE51458}">
      <dsp:nvSpPr>
        <dsp:cNvPr id="0" name=""/>
        <dsp:cNvSpPr/>
      </dsp:nvSpPr>
      <dsp:spPr>
        <a:xfrm>
          <a:off x="4063510" y="603408"/>
          <a:ext cx="2124320" cy="8447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0" i="0" kern="1200" dirty="0"/>
            <a:t>Copywriting</a:t>
          </a:r>
          <a:endParaRPr lang="zh-TW" altLang="en-US" sz="2600" kern="1200" dirty="0">
            <a:latin typeface="Roboto" panose="02000000000000000000" pitchFamily="2" charset="0"/>
            <a:ea typeface="微軟正黑體" panose="020B0604030504040204" pitchFamily="34" charset="-120"/>
            <a:cs typeface="Roboto" panose="02000000000000000000" pitchFamily="2" charset="0"/>
          </a:endParaRPr>
        </a:p>
      </dsp:txBody>
      <dsp:txXfrm>
        <a:off x="4088253" y="628151"/>
        <a:ext cx="2074834" cy="795286"/>
      </dsp:txXfrm>
    </dsp:sp>
    <dsp:sp modelId="{7271EF33-EB09-458B-B1E5-4775CF693D61}">
      <dsp:nvSpPr>
        <dsp:cNvPr id="0" name=""/>
        <dsp:cNvSpPr/>
      </dsp:nvSpPr>
      <dsp:spPr>
        <a:xfrm>
          <a:off x="6673844" y="1025794"/>
          <a:ext cx="2389860" cy="19711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t>SMS Broadcasting</a:t>
          </a:r>
          <a:endParaRPr lang="zh-TW" altLang="en-US" sz="2000" kern="1200" dirty="0">
            <a:latin typeface="Roboto" panose="02000000000000000000" pitchFamily="2" charset="0"/>
            <a:ea typeface="微軟正黑體" panose="020B0604030504040204" pitchFamily="34" charset="-120"/>
            <a:cs typeface="Roboto" panose="02000000000000000000" pitchFamily="2" charset="0"/>
          </a:endParaRPr>
        </a:p>
        <a:p>
          <a:pPr marL="228600" lvl="1" indent="-228600" algn="l" defTabSz="889000">
            <a:lnSpc>
              <a:spcPct val="90000"/>
            </a:lnSpc>
            <a:spcBef>
              <a:spcPct val="0"/>
            </a:spcBef>
            <a:spcAft>
              <a:spcPct val="15000"/>
            </a:spcAft>
            <a:buChar char="••"/>
          </a:pPr>
          <a:r>
            <a:rPr lang="en-US" sz="2000" b="0" i="0" kern="1200" dirty="0"/>
            <a:t>App Deployment</a:t>
          </a:r>
          <a:endParaRPr lang="zh-TW" altLang="en-US" sz="2000" kern="1200" dirty="0">
            <a:latin typeface="Roboto" panose="02000000000000000000" pitchFamily="2" charset="0"/>
            <a:ea typeface="微軟正黑體" panose="020B0604030504040204" pitchFamily="34" charset="-120"/>
            <a:cs typeface="Roboto" panose="02000000000000000000" pitchFamily="2" charset="0"/>
          </a:endParaRPr>
        </a:p>
        <a:p>
          <a:pPr marL="228600" lvl="1" indent="-228600" algn="l" defTabSz="889000">
            <a:lnSpc>
              <a:spcPct val="90000"/>
            </a:lnSpc>
            <a:spcBef>
              <a:spcPct val="0"/>
            </a:spcBef>
            <a:spcAft>
              <a:spcPct val="15000"/>
            </a:spcAft>
            <a:buChar char="••"/>
          </a:pPr>
          <a:r>
            <a:rPr lang="en-US" sz="2000" b="0" i="0" kern="1200" dirty="0"/>
            <a:t>Coupon Distribution</a:t>
          </a:r>
          <a:endParaRPr lang="zh-TW" altLang="en-US" sz="2000" kern="1200" dirty="0">
            <a:latin typeface="Roboto" panose="02000000000000000000" pitchFamily="2" charset="0"/>
            <a:ea typeface="微軟正黑體" panose="020B0604030504040204" pitchFamily="34" charset="-120"/>
            <a:cs typeface="Roboto" panose="02000000000000000000" pitchFamily="2" charset="0"/>
          </a:endParaRPr>
        </a:p>
      </dsp:txBody>
      <dsp:txXfrm>
        <a:off x="6719205" y="1071155"/>
        <a:ext cx="2299138" cy="1458027"/>
      </dsp:txXfrm>
    </dsp:sp>
    <dsp:sp modelId="{75B297E7-1688-40E6-BE6C-CC0AA2CEE035}">
      <dsp:nvSpPr>
        <dsp:cNvPr id="0" name=""/>
        <dsp:cNvSpPr/>
      </dsp:nvSpPr>
      <dsp:spPr>
        <a:xfrm>
          <a:off x="7204924" y="2574544"/>
          <a:ext cx="2124320" cy="84477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lvl="0" algn="ctr" defTabSz="1155700">
            <a:lnSpc>
              <a:spcPct val="90000"/>
            </a:lnSpc>
            <a:spcBef>
              <a:spcPct val="0"/>
            </a:spcBef>
            <a:spcAft>
              <a:spcPct val="35000"/>
            </a:spcAft>
          </a:pPr>
          <a:r>
            <a:rPr lang="en-US" sz="2600" b="0" i="0" kern="1200" dirty="0"/>
            <a:t>Deployment</a:t>
          </a:r>
          <a:endParaRPr lang="zh-TW" altLang="en-US" sz="2600" kern="1200" dirty="0">
            <a:latin typeface="Roboto" panose="02000000000000000000" pitchFamily="2" charset="0"/>
            <a:ea typeface="微軟正黑體" panose="020B0604030504040204" pitchFamily="34" charset="-120"/>
            <a:cs typeface="Roboto" panose="02000000000000000000" pitchFamily="2" charset="0"/>
          </a:endParaRPr>
        </a:p>
      </dsp:txBody>
      <dsp:txXfrm>
        <a:off x="7229667" y="2599287"/>
        <a:ext cx="2074834" cy="7952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76FD1A9-AA27-4948-BCD8-B001FF2909B0}" type="datetime1">
              <a:rPr lang="zh-TW" altLang="en-US" smtClean="0">
                <a:latin typeface="Microsoft JhengHei UI" panose="020B0604030504040204" pitchFamily="34" charset="-120"/>
                <a:ea typeface="Microsoft JhengHei UI" panose="020B0604030504040204" pitchFamily="34" charset="-120"/>
              </a:rPr>
              <a:t>2024/4/15</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n-US" altLang="zh-TW" smtClean="0">
                <a:latin typeface="Microsoft JhengHei UI" panose="020B0604030504040204" pitchFamily="34" charset="-120"/>
                <a:ea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A818C5E9-5966-460E-861F-1663B2AAAED6}" type="datetime1">
              <a:rPr lang="zh-TW" altLang="en-US" noProof="0" smtClean="0"/>
              <a:t>2024/4/15</a:t>
            </a:fld>
            <a:endParaRPr lang="zh-TW" altLang="en-US" noProof="0" dirty="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4B725628-3A68-42F4-BA86-981817953149}" type="slidenum">
              <a:rPr lang="en-US" altLang="zh-TW" noProof="0" smtClean="0"/>
              <a:pPr/>
              <a:t>‹#›</a:t>
            </a:fld>
            <a:endParaRPr lang="zh-TW" altLang="en-US" noProof="0"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預留位置 3"/>
          <p:cNvSpPr>
            <a:spLocks noGrp="1"/>
          </p:cNvSpPr>
          <p:nvPr>
            <p:ph type="sldNum" sz="quarter" idx="10"/>
          </p:nvPr>
        </p:nvSpPr>
        <p:spPr/>
        <p:txBody>
          <a:bodyPr rtlCol="0"/>
          <a:lstStyle/>
          <a:p>
            <a:pPr rtl="0"/>
            <a:fld id="{4B725628-3A68-42F4-BA86-981817953149}" type="slidenum">
              <a:rPr lang="en-US" altLang="zh-TW" smtClean="0">
                <a:latin typeface="Microsoft JhengHei UI" panose="020B0604030504040204" pitchFamily="34" charset="-120"/>
                <a:ea typeface="Microsoft JhengHei UI" panose="020B0604030504040204" pitchFamily="34" charset="-120"/>
              </a:rPr>
              <a:t>1</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85925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effectLst/>
                <a:latin typeface="Söhne"/>
              </a:rPr>
              <a:t>檔案時代</a:t>
            </a:r>
            <a:r>
              <a:rPr lang="zh-TW" altLang="en-US" b="0" i="0" dirty="0">
                <a:effectLst/>
                <a:latin typeface="Söhne"/>
              </a:rPr>
              <a:t>：從早期的資料儲存談起，比如紙本記錄和在石頭上記錄資料。</a:t>
            </a:r>
          </a:p>
          <a:p>
            <a:pPr algn="l">
              <a:buFont typeface="+mj-lt"/>
              <a:buAutoNum type="arabicPeriod"/>
            </a:pPr>
            <a:r>
              <a:rPr lang="zh-TW" altLang="en-US" b="1" i="0" dirty="0">
                <a:effectLst/>
                <a:latin typeface="Söhne"/>
              </a:rPr>
              <a:t>資料庫演進</a:t>
            </a:r>
            <a:r>
              <a:rPr lang="zh-TW" altLang="en-US" b="0" i="0" dirty="0">
                <a:effectLst/>
                <a:latin typeface="Söhne"/>
              </a:rPr>
              <a:t>：</a:t>
            </a:r>
          </a:p>
          <a:p>
            <a:pPr marL="742950" lvl="1" indent="-285750" algn="l">
              <a:buFont typeface="+mj-lt"/>
              <a:buAutoNum type="arabicPeriod"/>
            </a:pPr>
            <a:r>
              <a:rPr lang="zh-TW" altLang="en-US" b="1" i="0" dirty="0">
                <a:effectLst/>
                <a:latin typeface="Söhne"/>
              </a:rPr>
              <a:t>階層式資料庫</a:t>
            </a:r>
            <a:r>
              <a:rPr lang="zh-TW" altLang="en-US" b="0" i="0" dirty="0">
                <a:effectLst/>
                <a:latin typeface="Söhne"/>
              </a:rPr>
              <a:t>：於</a:t>
            </a:r>
            <a:r>
              <a:rPr lang="en-US" altLang="zh-TW" b="0" i="0" dirty="0">
                <a:effectLst/>
                <a:latin typeface="Söhne"/>
              </a:rPr>
              <a:t>1950</a:t>
            </a:r>
            <a:r>
              <a:rPr lang="zh-TW" altLang="en-US" b="0" i="0" dirty="0">
                <a:effectLst/>
                <a:latin typeface="Söhne"/>
              </a:rPr>
              <a:t>至</a:t>
            </a:r>
            <a:r>
              <a:rPr lang="en-US" altLang="zh-TW" b="0" i="0" dirty="0">
                <a:effectLst/>
                <a:latin typeface="Söhne"/>
              </a:rPr>
              <a:t>1960</a:t>
            </a:r>
            <a:r>
              <a:rPr lang="zh-TW" altLang="en-US" b="0" i="0" dirty="0">
                <a:effectLst/>
                <a:latin typeface="Söhne"/>
              </a:rPr>
              <a:t>年代出現，基於樹狀結構。</a:t>
            </a:r>
          </a:p>
          <a:p>
            <a:pPr marL="742950" lvl="1" indent="-285750" algn="l">
              <a:buFont typeface="+mj-lt"/>
              <a:buAutoNum type="arabicPeriod"/>
            </a:pPr>
            <a:r>
              <a:rPr lang="zh-TW" altLang="en-US" b="1" i="0" dirty="0">
                <a:effectLst/>
                <a:latin typeface="Söhne"/>
              </a:rPr>
              <a:t>網狀式資料庫</a:t>
            </a:r>
            <a:r>
              <a:rPr lang="zh-TW" altLang="en-US" b="0" i="0" dirty="0">
                <a:effectLst/>
                <a:latin typeface="Söhne"/>
              </a:rPr>
              <a:t>：</a:t>
            </a:r>
            <a:r>
              <a:rPr lang="en-US" altLang="zh-TW" b="0" i="0" dirty="0">
                <a:effectLst/>
                <a:latin typeface="Söhne"/>
              </a:rPr>
              <a:t>1960</a:t>
            </a:r>
            <a:r>
              <a:rPr lang="zh-TW" altLang="en-US" b="0" i="0" dirty="0">
                <a:effectLst/>
                <a:latin typeface="Söhne"/>
              </a:rPr>
              <a:t>至</a:t>
            </a:r>
            <a:r>
              <a:rPr lang="en-US" altLang="zh-TW" b="0" i="0" dirty="0">
                <a:effectLst/>
                <a:latin typeface="Söhne"/>
              </a:rPr>
              <a:t>1970</a:t>
            </a:r>
            <a:r>
              <a:rPr lang="zh-TW" altLang="en-US" b="0" i="0" dirty="0">
                <a:effectLst/>
                <a:latin typeface="Söhne"/>
              </a:rPr>
              <a:t>年代使用，允許更複雜的關係圖結構。</a:t>
            </a:r>
          </a:p>
          <a:p>
            <a:pPr marL="742950" lvl="1" indent="-285750" algn="l">
              <a:buFont typeface="+mj-lt"/>
              <a:buAutoNum type="arabicPeriod"/>
            </a:pPr>
            <a:r>
              <a:rPr lang="zh-TW" altLang="en-US" b="1" i="0" dirty="0">
                <a:effectLst/>
                <a:latin typeface="Söhne"/>
              </a:rPr>
              <a:t>關聯式資料庫</a:t>
            </a:r>
            <a:r>
              <a:rPr lang="zh-TW" altLang="en-US" b="0" i="0" dirty="0">
                <a:effectLst/>
                <a:latin typeface="Söhne"/>
              </a:rPr>
              <a:t>：</a:t>
            </a:r>
            <a:r>
              <a:rPr lang="en-US" altLang="zh-TW" b="0" i="0" dirty="0">
                <a:effectLst/>
                <a:latin typeface="Söhne"/>
              </a:rPr>
              <a:t>1970</a:t>
            </a:r>
            <a:r>
              <a:rPr lang="zh-TW" altLang="en-US" b="0" i="0" dirty="0">
                <a:effectLst/>
                <a:latin typeface="Söhne"/>
              </a:rPr>
              <a:t>年代至今，由</a:t>
            </a:r>
            <a:r>
              <a:rPr lang="en-US" altLang="zh-TW" b="0" i="0" dirty="0">
                <a:effectLst/>
                <a:latin typeface="Söhne"/>
              </a:rPr>
              <a:t>E.F. Codd</a:t>
            </a:r>
            <a:r>
              <a:rPr lang="zh-TW" altLang="en-US" b="0" i="0" dirty="0">
                <a:effectLst/>
                <a:latin typeface="Söhne"/>
              </a:rPr>
              <a:t>提出，使用表格結構，成為主流的資料庫模型​ </a:t>
            </a:r>
            <a:r>
              <a:rPr lang="en-US" altLang="zh-TW" b="0" i="0" dirty="0">
                <a:effectLst/>
                <a:latin typeface="Söhne"/>
              </a:rPr>
              <a:t>(</a:t>
            </a:r>
            <a:r>
              <a:rPr lang="en-US" altLang="zh-TW" b="0" i="0" u="none" strike="noStrike" dirty="0" err="1">
                <a:effectLst/>
                <a:latin typeface="Söhne"/>
                <a:hlinkClick r:id="rId3">
                  <a:extLst>
                    <a:ext uri="{A12FA001-AC4F-418D-AE19-62706E023703}">
                      <ahyp:hlinkClr xmlns:ahyp="http://schemas.microsoft.com/office/drawing/2018/hyperlinkcolor" xmlns="" val="tx"/>
                    </a:ext>
                  </a:extLst>
                </a:hlinkClick>
              </a:rPr>
              <a:t>HarperDB</a:t>
            </a:r>
            <a:r>
              <a:rPr lang="en-US" altLang="zh-TW" b="0" i="0" dirty="0">
                <a:effectLst/>
                <a:latin typeface="Söhne"/>
              </a:rPr>
              <a:t>)​</a:t>
            </a:r>
            <a:r>
              <a:rPr lang="zh-TW" altLang="en-US" b="0" i="0" dirty="0">
                <a:effectLst/>
                <a:latin typeface="Söhne"/>
              </a:rPr>
              <a:t>。</a:t>
            </a:r>
          </a:p>
          <a:p>
            <a:pPr algn="l">
              <a:buFont typeface="+mj-lt"/>
              <a:buAutoNum type="arabicPeriod"/>
            </a:pPr>
            <a:r>
              <a:rPr lang="zh-TW" altLang="en-US" b="1" i="0" dirty="0">
                <a:effectLst/>
                <a:latin typeface="Söhne"/>
              </a:rPr>
              <a:t>資料檢索</a:t>
            </a:r>
            <a:r>
              <a:rPr lang="zh-TW" altLang="en-US" b="0" i="0" dirty="0">
                <a:effectLst/>
                <a:latin typeface="Söhne"/>
              </a:rPr>
              <a:t>：從手動系統（如卡片索引）到複雜的數位搜尋引擎發展的歷程，談論像</a:t>
            </a:r>
            <a:r>
              <a:rPr lang="en-US" altLang="zh-TW" b="0" i="0" dirty="0">
                <a:effectLst/>
                <a:latin typeface="Söhne"/>
              </a:rPr>
              <a:t>Google</a:t>
            </a:r>
            <a:r>
              <a:rPr lang="zh-TW" altLang="en-US" b="0" i="0" dirty="0">
                <a:effectLst/>
                <a:latin typeface="Söhne"/>
              </a:rPr>
              <a:t>這樣的搜尋引擎是如何通過複雜演算法快速提供相關搜尋結果，從而改革了我們檢索資訊的方式​ 。</a:t>
            </a:r>
            <a:endParaRPr lang="en-US" altLang="zh-TW" b="0" i="0" dirty="0">
              <a:effectLst/>
              <a:latin typeface="Söhne"/>
            </a:endParaRPr>
          </a:p>
          <a:p>
            <a:pPr algn="l">
              <a:buFont typeface="+mj-lt"/>
              <a:buAutoNum type="arabicPeriod"/>
            </a:pPr>
            <a:r>
              <a:rPr lang="zh-CN" altLang="en-US" b="1" i="0" dirty="0">
                <a:solidFill>
                  <a:srgbClr val="111111"/>
                </a:solidFill>
                <a:effectLst/>
                <a:highlight>
                  <a:srgbClr val="F3F3F3"/>
                </a:highlight>
                <a:latin typeface="-apple-system"/>
              </a:rPr>
              <a:t>索引編制</a:t>
            </a:r>
            <a:r>
              <a:rPr lang="zh-CN" altLang="en-US" b="0" i="0" dirty="0">
                <a:solidFill>
                  <a:srgbClr val="111111"/>
                </a:solidFill>
                <a:effectLst/>
                <a:highlight>
                  <a:srgbClr val="F3F3F3"/>
                </a:highlight>
                <a:latin typeface="-apple-system"/>
              </a:rPr>
              <a:t>：一旦網頁被抓取，</a:t>
            </a:r>
            <a:r>
              <a:rPr lang="en-US" altLang="zh-CN" b="0" i="0" dirty="0">
                <a:solidFill>
                  <a:srgbClr val="111111"/>
                </a:solidFill>
                <a:effectLst/>
                <a:highlight>
                  <a:srgbClr val="F3F3F3"/>
                </a:highlight>
                <a:latin typeface="-apple-system"/>
              </a:rPr>
              <a:t>Google</a:t>
            </a:r>
            <a:r>
              <a:rPr lang="zh-CN" altLang="en-US" b="0" i="0" dirty="0">
                <a:solidFill>
                  <a:srgbClr val="111111"/>
                </a:solidFill>
                <a:effectLst/>
                <a:highlight>
                  <a:srgbClr val="F3F3F3"/>
                </a:highlight>
                <a:latin typeface="-apple-system"/>
              </a:rPr>
              <a:t>會分析網頁上的內容，包括文本、圖片和視頻檔，並將這些資訊存儲在一個大型資料庫中，這就是所謂的</a:t>
            </a:r>
            <a:r>
              <a:rPr lang="en-US" altLang="zh-CN" b="0" i="0" dirty="0">
                <a:solidFill>
                  <a:srgbClr val="111111"/>
                </a:solidFill>
                <a:effectLst/>
                <a:highlight>
                  <a:srgbClr val="F3F3F3"/>
                </a:highlight>
                <a:latin typeface="-apple-system"/>
              </a:rPr>
              <a:t>Google</a:t>
            </a:r>
            <a:r>
              <a:rPr lang="zh-CN" altLang="en-US" b="0" i="0" dirty="0">
                <a:solidFill>
                  <a:srgbClr val="111111"/>
                </a:solidFill>
                <a:effectLst/>
                <a:highlight>
                  <a:srgbClr val="F3F3F3"/>
                </a:highlight>
                <a:latin typeface="-apple-system"/>
              </a:rPr>
              <a:t>索引。</a:t>
            </a:r>
            <a:endParaRPr lang="zh-TW" altLang="en-US" b="0" i="0" dirty="0">
              <a:effectLst/>
              <a:latin typeface="Söhne"/>
            </a:endParaRPr>
          </a:p>
          <a:p>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2</a:t>
            </a:fld>
            <a:endParaRPr lang="zh-TW" altLang="en-US" noProof="0" dirty="0"/>
          </a:p>
        </p:txBody>
      </p:sp>
    </p:spTree>
    <p:extLst>
      <p:ext uri="{BB962C8B-B14F-4D97-AF65-F5344CB8AC3E}">
        <p14:creationId xmlns:p14="http://schemas.microsoft.com/office/powerpoint/2010/main" val="395490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111111"/>
                </a:solidFill>
                <a:effectLst/>
                <a:highlight>
                  <a:srgbClr val="F7F7F7"/>
                </a:highlight>
                <a:latin typeface="-apple-system"/>
              </a:rPr>
              <a:t>磁性儲存</a:t>
            </a:r>
            <a:r>
              <a:rPr lang="zh-TW" altLang="en-US" b="0" i="0" dirty="0">
                <a:solidFill>
                  <a:srgbClr val="111111"/>
                </a:solidFill>
                <a:effectLst/>
                <a:highlight>
                  <a:srgbClr val="F7F7F7"/>
                </a:highlight>
                <a:latin typeface="-apple-system"/>
              </a:rPr>
              <a:t>：這種技術的出現，使得人們可以快速地找到和存取大量的資料，而不需要手動地去查找紙質的檔案或記錄。</a:t>
            </a:r>
          </a:p>
          <a:p>
            <a:pPr algn="l">
              <a:buFont typeface="+mj-lt"/>
              <a:buAutoNum type="arabicPeriod"/>
            </a:pPr>
            <a:r>
              <a:rPr lang="zh-TW" altLang="en-US" b="1" i="0" dirty="0">
                <a:solidFill>
                  <a:srgbClr val="111111"/>
                </a:solidFill>
                <a:effectLst/>
                <a:highlight>
                  <a:srgbClr val="F7F7F7"/>
                </a:highlight>
                <a:latin typeface="-apple-system"/>
              </a:rPr>
              <a:t>半導體記憶體</a:t>
            </a:r>
            <a:r>
              <a:rPr lang="zh-TW" altLang="en-US" b="0" i="0" dirty="0">
                <a:solidFill>
                  <a:srgbClr val="111111"/>
                </a:solidFill>
                <a:effectLst/>
                <a:highlight>
                  <a:srgbClr val="F7F7F7"/>
                </a:highlight>
                <a:latin typeface="-apple-system"/>
              </a:rPr>
              <a:t>：這種技術的進步，使得電腦能夠快速地處理大量的資料，從而提高了資料處理和搜尋的效率。</a:t>
            </a:r>
          </a:p>
          <a:p>
            <a:pPr algn="l">
              <a:buFont typeface="+mj-lt"/>
              <a:buAutoNum type="arabicPeriod"/>
            </a:pPr>
            <a:r>
              <a:rPr lang="zh-TW" altLang="en-US" b="1" i="0" dirty="0">
                <a:solidFill>
                  <a:srgbClr val="111111"/>
                </a:solidFill>
                <a:effectLst/>
                <a:highlight>
                  <a:srgbClr val="F7F7F7"/>
                </a:highlight>
                <a:latin typeface="-apple-system"/>
              </a:rPr>
              <a:t>光碟</a:t>
            </a:r>
            <a:r>
              <a:rPr lang="zh-TW" altLang="en-US" b="0" i="0" dirty="0">
                <a:solidFill>
                  <a:srgbClr val="111111"/>
                </a:solidFill>
                <a:effectLst/>
                <a:highlight>
                  <a:srgbClr val="F7F7F7"/>
                </a:highlight>
                <a:latin typeface="-apple-system"/>
              </a:rPr>
              <a:t>：光碟的出現，使得資料能夠被大量地儲存並且能夠被方便地攜帶和分發，這對於資料的共享和傳播有著重要的影響。</a:t>
            </a:r>
          </a:p>
          <a:p>
            <a:pPr algn="l">
              <a:buFont typeface="+mj-lt"/>
              <a:buAutoNum type="arabicPeriod"/>
            </a:pPr>
            <a:r>
              <a:rPr lang="zh-TW" altLang="en-US" b="1" i="0" dirty="0">
                <a:solidFill>
                  <a:srgbClr val="111111"/>
                </a:solidFill>
                <a:effectLst/>
                <a:highlight>
                  <a:srgbClr val="F7F7F7"/>
                </a:highlight>
                <a:latin typeface="-apple-system"/>
              </a:rPr>
              <a:t>快閃記憶體</a:t>
            </a:r>
            <a:r>
              <a:rPr lang="zh-TW" altLang="en-US" b="0" i="0" dirty="0">
                <a:solidFill>
                  <a:srgbClr val="111111"/>
                </a:solidFill>
                <a:effectLst/>
                <a:highlight>
                  <a:srgbClr val="F7F7F7"/>
                </a:highlight>
                <a:latin typeface="-apple-system"/>
              </a:rPr>
              <a:t>：快閃記憶體的出現，使得資料能夠被更快速地存取，並且能夠被方便地攜帶和傳輸，這對於移動裝置的資料存取和處理有著重要的影響。</a:t>
            </a:r>
          </a:p>
          <a:p>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6</a:t>
            </a:fld>
            <a:endParaRPr lang="zh-TW" altLang="en-US" noProof="0" dirty="0"/>
          </a:p>
        </p:txBody>
      </p:sp>
    </p:spTree>
    <p:extLst>
      <p:ext uri="{BB962C8B-B14F-4D97-AF65-F5344CB8AC3E}">
        <p14:creationId xmlns:p14="http://schemas.microsoft.com/office/powerpoint/2010/main" val="309391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ECECEC"/>
                </a:solidFill>
                <a:effectLst/>
                <a:latin typeface="Söhne"/>
              </a:rPr>
              <a:t>從古代的石板到紙質記錄、磁帶、軟碟、硬碟、</a:t>
            </a:r>
            <a:r>
              <a:rPr lang="en-US" altLang="zh-TW" b="0" i="0" dirty="0">
                <a:solidFill>
                  <a:srgbClr val="ECECEC"/>
                </a:solidFill>
                <a:effectLst/>
                <a:latin typeface="Söhne"/>
              </a:rPr>
              <a:t>CD</a:t>
            </a:r>
            <a:r>
              <a:rPr lang="zh-TW" altLang="en-US" b="0" i="0" dirty="0">
                <a:solidFill>
                  <a:srgbClr val="ECECEC"/>
                </a:solidFill>
                <a:effectLst/>
                <a:latin typeface="Söhne"/>
              </a:rPr>
              <a:t>、</a:t>
            </a:r>
            <a:r>
              <a:rPr lang="en-US" altLang="zh-TW" b="0" i="0" dirty="0">
                <a:solidFill>
                  <a:srgbClr val="ECECEC"/>
                </a:solidFill>
                <a:effectLst/>
                <a:latin typeface="Söhne"/>
              </a:rPr>
              <a:t>DVD</a:t>
            </a:r>
            <a:r>
              <a:rPr lang="zh-TW" altLang="en-US" b="0" i="0" dirty="0">
                <a:solidFill>
                  <a:srgbClr val="ECECEC"/>
                </a:solidFill>
                <a:effectLst/>
                <a:latin typeface="Söhne"/>
              </a:rPr>
              <a:t>、</a:t>
            </a:r>
            <a:r>
              <a:rPr lang="en-US" altLang="zh-TW" b="0" i="0" dirty="0">
                <a:solidFill>
                  <a:srgbClr val="ECECEC"/>
                </a:solidFill>
                <a:effectLst/>
                <a:latin typeface="Söhne"/>
              </a:rPr>
              <a:t>USB</a:t>
            </a:r>
            <a:r>
              <a:rPr lang="zh-TW" altLang="en-US" b="0" i="0" dirty="0">
                <a:solidFill>
                  <a:srgbClr val="ECECEC"/>
                </a:solidFill>
                <a:effectLst/>
                <a:latin typeface="Söhne"/>
              </a:rPr>
              <a:t>閃存盤、雲儲存，以及最終的現代搜尋引擎如</a:t>
            </a:r>
            <a:r>
              <a:rPr lang="en-US" altLang="zh-TW" b="0" i="0" dirty="0">
                <a:solidFill>
                  <a:srgbClr val="ECECEC"/>
                </a:solidFill>
                <a:effectLst/>
                <a:latin typeface="Söhne"/>
              </a:rPr>
              <a:t>Google</a:t>
            </a:r>
            <a:r>
              <a:rPr lang="zh-TW" altLang="en-US" b="0" i="0" dirty="0">
                <a:solidFill>
                  <a:srgbClr val="ECECEC"/>
                </a:solidFill>
                <a:effectLst/>
                <a:latin typeface="Söhne"/>
              </a:rPr>
              <a:t>的發展過程</a:t>
            </a:r>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7</a:t>
            </a:fld>
            <a:endParaRPr lang="zh-TW" altLang="en-US" noProof="0" dirty="0"/>
          </a:p>
        </p:txBody>
      </p:sp>
    </p:spTree>
    <p:extLst>
      <p:ext uri="{BB962C8B-B14F-4D97-AF65-F5344CB8AC3E}">
        <p14:creationId xmlns:p14="http://schemas.microsoft.com/office/powerpoint/2010/main" val="137257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indent="-457200" algn="l">
              <a:buFont typeface="+mj-lt"/>
              <a:buAutoNum type="arabicPeriod"/>
            </a:pPr>
            <a:r>
              <a:rPr lang="en-US" altLang="zh-TW" b="1" i="0" dirty="0">
                <a:effectLst/>
                <a:latin typeface="Söhne"/>
              </a:rPr>
              <a:t>LLM</a:t>
            </a:r>
            <a:r>
              <a:rPr lang="zh-TW" altLang="en-US" b="1" i="0" dirty="0">
                <a:effectLst/>
                <a:latin typeface="Söhne"/>
              </a:rPr>
              <a:t>的功能</a:t>
            </a:r>
          </a:p>
          <a:p>
            <a:pPr marL="630936" lvl="1" indent="-457200"/>
            <a:r>
              <a:rPr lang="zh-TW" altLang="en-US" b="1" i="0" dirty="0">
                <a:effectLst/>
                <a:latin typeface="Söhne"/>
              </a:rPr>
              <a:t>語言理解</a:t>
            </a:r>
            <a:r>
              <a:rPr lang="zh-TW" altLang="en-US" b="0" i="0" dirty="0">
                <a:effectLst/>
                <a:latin typeface="Söhne"/>
              </a:rPr>
              <a:t>：</a:t>
            </a:r>
            <a:r>
              <a:rPr lang="en-US" altLang="zh-TW" b="0" i="0" dirty="0">
                <a:effectLst/>
                <a:latin typeface="Söhne"/>
              </a:rPr>
              <a:t>LLM</a:t>
            </a:r>
            <a:r>
              <a:rPr lang="zh-TW" altLang="en-US" b="0" i="0" dirty="0">
                <a:effectLst/>
                <a:latin typeface="Söhne"/>
              </a:rPr>
              <a:t>可以理解文字的語義和語境，即使是含糊或雙關語。</a:t>
            </a:r>
          </a:p>
          <a:p>
            <a:pPr marL="630936" lvl="1" indent="-457200"/>
            <a:r>
              <a:rPr lang="zh-TW" altLang="en-US" b="1" i="0" dirty="0">
                <a:effectLst/>
                <a:latin typeface="Söhne"/>
              </a:rPr>
              <a:t>文字生成</a:t>
            </a:r>
            <a:r>
              <a:rPr lang="zh-TW" altLang="en-US" b="0" i="0" dirty="0">
                <a:effectLst/>
                <a:latin typeface="Söhne"/>
              </a:rPr>
              <a:t>：它們能夠生成連貫的文字，包括文章、故事、代碼甚至詩歌。</a:t>
            </a:r>
          </a:p>
          <a:p>
            <a:pPr marL="630936" lvl="1" indent="-457200"/>
            <a:r>
              <a:rPr lang="zh-TW" altLang="en-US" b="1" i="0" dirty="0">
                <a:effectLst/>
                <a:latin typeface="Söhne"/>
              </a:rPr>
              <a:t>語言翻譯</a:t>
            </a:r>
            <a:r>
              <a:rPr lang="zh-TW" altLang="en-US" b="0" i="0" dirty="0">
                <a:effectLst/>
                <a:latin typeface="Söhne"/>
              </a:rPr>
              <a:t>：</a:t>
            </a:r>
            <a:r>
              <a:rPr lang="en-US" altLang="zh-TW" b="0" i="0" dirty="0">
                <a:effectLst/>
                <a:latin typeface="Söhne"/>
              </a:rPr>
              <a:t>LLM</a:t>
            </a:r>
            <a:r>
              <a:rPr lang="zh-TW" altLang="en-US" b="0" i="0" dirty="0">
                <a:effectLst/>
                <a:latin typeface="Söhne"/>
              </a:rPr>
              <a:t>能夠翻譯不同語言間的文字，並保留原文的意義和風格。</a:t>
            </a:r>
          </a:p>
          <a:p>
            <a:pPr marL="630936" lvl="1" indent="-457200"/>
            <a:r>
              <a:rPr lang="zh-TW" altLang="en-US" b="1" i="0" dirty="0">
                <a:effectLst/>
                <a:latin typeface="Söhne"/>
              </a:rPr>
              <a:t>問答系統</a:t>
            </a:r>
            <a:r>
              <a:rPr lang="zh-TW" altLang="en-US" b="0" i="0" dirty="0">
                <a:effectLst/>
                <a:latin typeface="Söhne"/>
              </a:rPr>
              <a:t>：可以對用戶的問題進行回答，提供有用和準確的資訊。</a:t>
            </a:r>
          </a:p>
          <a:p>
            <a:pPr marL="630936" lvl="1" indent="-457200"/>
            <a:r>
              <a:rPr lang="zh-TW" altLang="en-US" b="1" i="0" dirty="0">
                <a:effectLst/>
                <a:latin typeface="Söhne"/>
              </a:rPr>
              <a:t>摘要創建</a:t>
            </a:r>
            <a:r>
              <a:rPr lang="zh-TW" altLang="en-US" b="0" i="0" dirty="0">
                <a:effectLst/>
                <a:latin typeface="Söhne"/>
              </a:rPr>
              <a:t>：能夠將長篇文字縮短為精練的摘要</a:t>
            </a:r>
            <a:r>
              <a:rPr lang="zh-TW" altLang="en-US" b="0" i="0" dirty="0">
                <a:solidFill>
                  <a:srgbClr val="ECECEC"/>
                </a:solidFill>
                <a:effectLst/>
                <a:latin typeface="Söhne"/>
              </a:rPr>
              <a:t>。</a:t>
            </a:r>
          </a:p>
          <a:p>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12</a:t>
            </a:fld>
            <a:endParaRPr lang="zh-TW" altLang="en-US" noProof="0" dirty="0"/>
          </a:p>
        </p:txBody>
      </p:sp>
    </p:spTree>
    <p:extLst>
      <p:ext uri="{BB962C8B-B14F-4D97-AF65-F5344CB8AC3E}">
        <p14:creationId xmlns:p14="http://schemas.microsoft.com/office/powerpoint/2010/main" val="3904367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indent="-457200" algn="l">
              <a:buFont typeface="+mj-lt"/>
              <a:buAutoNum type="arabicPeriod" startAt="4"/>
            </a:pPr>
            <a:r>
              <a:rPr lang="en-US" altLang="zh-TW" b="1" i="0" dirty="0">
                <a:effectLst/>
                <a:latin typeface="Söhne"/>
              </a:rPr>
              <a:t>LLM</a:t>
            </a:r>
            <a:r>
              <a:rPr lang="zh-TW" altLang="en-US" b="1" i="0" dirty="0">
                <a:effectLst/>
                <a:latin typeface="Söhne"/>
              </a:rPr>
              <a:t>的應用場景</a:t>
            </a:r>
          </a:p>
          <a:p>
            <a:pPr marL="630936" lvl="1" indent="-457200"/>
            <a:r>
              <a:rPr lang="zh-TW" altLang="en-US" b="1" i="0" dirty="0">
                <a:effectLst/>
                <a:latin typeface="Söhne"/>
              </a:rPr>
              <a:t>自動寫作助手</a:t>
            </a:r>
            <a:r>
              <a:rPr lang="zh-TW" altLang="en-US" b="0" i="0" dirty="0">
                <a:effectLst/>
                <a:latin typeface="Söhne"/>
              </a:rPr>
              <a:t>：幫助作者生成內容，提出寫作建議。</a:t>
            </a:r>
          </a:p>
          <a:p>
            <a:pPr marL="630936" lvl="1" indent="-457200"/>
            <a:r>
              <a:rPr lang="zh-TW" altLang="en-US" b="1" i="0" dirty="0">
                <a:effectLst/>
                <a:latin typeface="Söhne"/>
              </a:rPr>
              <a:t>對話系統</a:t>
            </a:r>
            <a:r>
              <a:rPr lang="zh-TW" altLang="en-US" b="0" i="0" dirty="0">
                <a:effectLst/>
                <a:latin typeface="Söhne"/>
              </a:rPr>
              <a:t>：在聊天機器人和虛擬助手中進行自然而流暢的對話。</a:t>
            </a:r>
          </a:p>
          <a:p>
            <a:pPr marL="630936" lvl="1" indent="-457200"/>
            <a:r>
              <a:rPr lang="zh-TW" altLang="en-US" b="1" i="0" dirty="0">
                <a:effectLst/>
                <a:latin typeface="Söhne"/>
              </a:rPr>
              <a:t>程式碼生成</a:t>
            </a:r>
            <a:r>
              <a:rPr lang="zh-TW" altLang="en-US" b="0" i="0" dirty="0">
                <a:effectLst/>
                <a:latin typeface="Söhne"/>
              </a:rPr>
              <a:t>：輔助開發人員編寫和偵錯程式碼。</a:t>
            </a:r>
          </a:p>
          <a:p>
            <a:pPr marL="630936" lvl="1" indent="-457200"/>
            <a:r>
              <a:rPr lang="zh-TW" altLang="en-US" b="1" i="0" dirty="0">
                <a:effectLst/>
                <a:latin typeface="Söhne"/>
              </a:rPr>
              <a:t>教育工具</a:t>
            </a:r>
            <a:r>
              <a:rPr lang="zh-TW" altLang="en-US" b="0" i="0" dirty="0">
                <a:effectLst/>
                <a:latin typeface="Söhne"/>
              </a:rPr>
              <a:t>：作為學習平台，提供定製化的學習材料和練習。</a:t>
            </a:r>
          </a:p>
          <a:p>
            <a:pPr marL="457200" indent="-457200" algn="l">
              <a:buFont typeface="+mj-lt"/>
              <a:buAutoNum type="arabicPeriod" startAt="4"/>
            </a:pPr>
            <a:r>
              <a:rPr lang="en-US" altLang="zh-TW" b="1" i="0" dirty="0">
                <a:effectLst/>
                <a:latin typeface="Söhne"/>
              </a:rPr>
              <a:t>LLM</a:t>
            </a:r>
            <a:r>
              <a:rPr lang="zh-TW" altLang="en-US" b="1" i="0" dirty="0">
                <a:effectLst/>
                <a:latin typeface="Söhne"/>
              </a:rPr>
              <a:t>的挑戰與侷限</a:t>
            </a:r>
          </a:p>
          <a:p>
            <a:pPr marL="630936" lvl="1" indent="-457200"/>
            <a:r>
              <a:rPr lang="zh-TW" altLang="en-US" b="1" i="0" dirty="0">
                <a:effectLst/>
                <a:latin typeface="Söhne"/>
              </a:rPr>
              <a:t>倫理和偏見</a:t>
            </a:r>
            <a:r>
              <a:rPr lang="zh-TW" altLang="en-US" b="0" i="0" dirty="0">
                <a:effectLst/>
                <a:latin typeface="Söhne"/>
              </a:rPr>
              <a:t>：訓練數據中的偏見可能會反映在模型的回應中。</a:t>
            </a:r>
          </a:p>
          <a:p>
            <a:pPr marL="630936" lvl="1" indent="-457200"/>
            <a:r>
              <a:rPr lang="zh-TW" altLang="en-US" b="1" i="0" dirty="0">
                <a:effectLst/>
                <a:latin typeface="Söhne"/>
              </a:rPr>
              <a:t>隱私問題</a:t>
            </a:r>
            <a:r>
              <a:rPr lang="zh-TW" altLang="en-US" b="0" i="0" dirty="0">
                <a:effectLst/>
                <a:latin typeface="Söhne"/>
              </a:rPr>
              <a:t>：處理敏感數據時，必須確保遵守隱私保護標準。</a:t>
            </a:r>
          </a:p>
          <a:p>
            <a:pPr marL="630936" lvl="1" indent="-457200"/>
            <a:r>
              <a:rPr lang="zh-TW" altLang="en-US" b="1" i="0" dirty="0">
                <a:effectLst/>
                <a:latin typeface="Söhne"/>
              </a:rPr>
              <a:t>解釋性</a:t>
            </a:r>
            <a:r>
              <a:rPr lang="zh-TW" altLang="en-US" b="0" i="0" dirty="0">
                <a:effectLst/>
                <a:latin typeface="Söhne"/>
              </a:rPr>
              <a:t>：</a:t>
            </a:r>
            <a:r>
              <a:rPr lang="en-US" altLang="zh-TW" b="0" i="0" dirty="0">
                <a:effectLst/>
                <a:latin typeface="Söhne"/>
              </a:rPr>
              <a:t>LLM</a:t>
            </a:r>
            <a:r>
              <a:rPr lang="zh-TW" altLang="en-US" b="0" i="0" dirty="0">
                <a:effectLst/>
                <a:latin typeface="Söhne"/>
              </a:rPr>
              <a:t>的決策過程可能缺乏透明度，讓人難以理解它們是如何得出特定輸出的。</a:t>
            </a:r>
          </a:p>
          <a:p>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13</a:t>
            </a:fld>
            <a:endParaRPr lang="zh-TW" altLang="en-US" noProof="0" dirty="0"/>
          </a:p>
        </p:txBody>
      </p:sp>
    </p:spTree>
    <p:extLst>
      <p:ext uri="{BB962C8B-B14F-4D97-AF65-F5344CB8AC3E}">
        <p14:creationId xmlns:p14="http://schemas.microsoft.com/office/powerpoint/2010/main" val="3688302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1" i="0" dirty="0">
                <a:solidFill>
                  <a:srgbClr val="ECECEC"/>
                </a:solidFill>
                <a:effectLst/>
                <a:latin typeface="Söhne"/>
              </a:rPr>
              <a:t>內容創作</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自動生成市場營銷內容，如廣告文案、社交媒體帖子和部落格文章。</a:t>
            </a:r>
          </a:p>
          <a:p>
            <a:pPr marL="742950" lvl="1" indent="-285750" algn="l">
              <a:buFont typeface="+mj-lt"/>
              <a:buAutoNum type="arabicPeriod"/>
            </a:pPr>
            <a:r>
              <a:rPr lang="zh-TW" altLang="en-US" b="0" i="0" dirty="0">
                <a:solidFill>
                  <a:srgbClr val="ECECEC"/>
                </a:solidFill>
                <a:effectLst/>
                <a:latin typeface="Söhne"/>
              </a:rPr>
              <a:t>產生個性化的電子郵件響應和新聞稿。</a:t>
            </a:r>
          </a:p>
          <a:p>
            <a:pPr algn="l">
              <a:buFont typeface="+mj-lt"/>
              <a:buAutoNum type="arabicPeriod"/>
            </a:pPr>
            <a:r>
              <a:rPr lang="zh-TW" altLang="en-US" b="1" i="0" dirty="0">
                <a:solidFill>
                  <a:srgbClr val="ECECEC"/>
                </a:solidFill>
                <a:effectLst/>
                <a:latin typeface="Söhne"/>
              </a:rPr>
              <a:t>個性化體驗</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為電子商務客戶提供個性化的產品描述和推薦。</a:t>
            </a:r>
          </a:p>
          <a:p>
            <a:pPr marL="742950" lvl="1" indent="-285750" algn="l">
              <a:buFont typeface="+mj-lt"/>
              <a:buAutoNum type="arabicPeriod"/>
            </a:pPr>
            <a:r>
              <a:rPr lang="zh-TW" altLang="en-US" b="0" i="0" dirty="0">
                <a:solidFill>
                  <a:srgbClr val="ECECEC"/>
                </a:solidFill>
                <a:effectLst/>
                <a:latin typeface="Söhne"/>
              </a:rPr>
              <a:t>在線客服中使用</a:t>
            </a:r>
            <a:r>
              <a:rPr lang="en-US" altLang="zh-TW" b="0" i="0" dirty="0">
                <a:solidFill>
                  <a:srgbClr val="ECECEC"/>
                </a:solidFill>
                <a:effectLst/>
                <a:latin typeface="Söhne"/>
              </a:rPr>
              <a:t>AI</a:t>
            </a:r>
            <a:r>
              <a:rPr lang="zh-TW" altLang="en-US" b="0" i="0" dirty="0">
                <a:solidFill>
                  <a:srgbClr val="ECECEC"/>
                </a:solidFill>
                <a:effectLst/>
                <a:latin typeface="Söhne"/>
              </a:rPr>
              <a:t>來提供個性化的客戶服務和支援。</a:t>
            </a:r>
          </a:p>
          <a:p>
            <a:pPr algn="l">
              <a:buFont typeface="+mj-lt"/>
              <a:buAutoNum type="arabicPeriod"/>
            </a:pPr>
            <a:r>
              <a:rPr lang="zh-TW" altLang="en-US" b="1" i="0" dirty="0">
                <a:solidFill>
                  <a:srgbClr val="ECECEC"/>
                </a:solidFill>
                <a:effectLst/>
                <a:latin typeface="Söhne"/>
              </a:rPr>
              <a:t>數據分析與洞察</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利用生成式模型對大數據進行分析，提取趨勢和模式，以支援決策制定。</a:t>
            </a:r>
          </a:p>
          <a:p>
            <a:pPr marL="742950" lvl="1" indent="-285750" algn="l">
              <a:buFont typeface="+mj-lt"/>
              <a:buAutoNum type="arabicPeriod"/>
            </a:pPr>
            <a:r>
              <a:rPr lang="zh-TW" altLang="en-US" b="0" i="0" dirty="0">
                <a:solidFill>
                  <a:srgbClr val="ECECEC"/>
                </a:solidFill>
                <a:effectLst/>
                <a:latin typeface="Söhne"/>
              </a:rPr>
              <a:t>自動生成報告和視覺化數據，以幫助理解複雜的數據集。</a:t>
            </a:r>
          </a:p>
          <a:p>
            <a:pPr algn="l">
              <a:buFont typeface="+mj-lt"/>
              <a:buAutoNum type="arabicPeriod"/>
            </a:pPr>
            <a:r>
              <a:rPr lang="zh-TW" altLang="en-US" b="1" i="0" dirty="0">
                <a:solidFill>
                  <a:srgbClr val="ECECEC"/>
                </a:solidFill>
                <a:effectLst/>
                <a:latin typeface="Söhne"/>
              </a:rPr>
              <a:t>自動化設計</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使用</a:t>
            </a:r>
            <a:r>
              <a:rPr lang="en-US" altLang="zh-TW" b="0" i="0" dirty="0">
                <a:solidFill>
                  <a:srgbClr val="ECECEC"/>
                </a:solidFill>
                <a:effectLst/>
                <a:latin typeface="Söhne"/>
              </a:rPr>
              <a:t>AI</a:t>
            </a:r>
            <a:r>
              <a:rPr lang="zh-TW" altLang="en-US" b="0" i="0" dirty="0">
                <a:solidFill>
                  <a:srgbClr val="ECECEC"/>
                </a:solidFill>
                <a:effectLst/>
                <a:latin typeface="Söhne"/>
              </a:rPr>
              <a:t>來創建和修改產品設計，如時尚設計、建築圖紙或</a:t>
            </a:r>
            <a:r>
              <a:rPr lang="en-US" altLang="zh-TW" b="0" i="0" dirty="0">
                <a:solidFill>
                  <a:srgbClr val="ECECEC"/>
                </a:solidFill>
                <a:effectLst/>
                <a:latin typeface="Söhne"/>
              </a:rPr>
              <a:t>UI/UX</a:t>
            </a:r>
            <a:r>
              <a:rPr lang="zh-TW" altLang="en-US" b="0" i="0" dirty="0">
                <a:solidFill>
                  <a:srgbClr val="ECECEC"/>
                </a:solidFill>
                <a:effectLst/>
                <a:latin typeface="Söhne"/>
              </a:rPr>
              <a:t>介面。</a:t>
            </a:r>
          </a:p>
          <a:p>
            <a:pPr marL="742950" lvl="1" indent="-285750" algn="l">
              <a:buFont typeface="+mj-lt"/>
              <a:buAutoNum type="arabicPeriod"/>
            </a:pPr>
            <a:r>
              <a:rPr lang="zh-TW" altLang="en-US" b="0" i="0" dirty="0">
                <a:solidFill>
                  <a:srgbClr val="ECECEC"/>
                </a:solidFill>
                <a:effectLst/>
                <a:latin typeface="Söhne"/>
              </a:rPr>
              <a:t>為用戶提供個性化的設計選項和變體。</a:t>
            </a:r>
          </a:p>
          <a:p>
            <a:pPr algn="l">
              <a:buFont typeface="+mj-lt"/>
              <a:buAutoNum type="arabicPeriod"/>
            </a:pPr>
            <a:r>
              <a:rPr lang="zh-TW" altLang="en-US" b="1" i="0" dirty="0">
                <a:solidFill>
                  <a:srgbClr val="ECECEC"/>
                </a:solidFill>
                <a:effectLst/>
                <a:latin typeface="Söhne"/>
              </a:rPr>
              <a:t>模擬與預測</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在金融領域，利用生成式模型來模擬市場場景和投資組合管理。</a:t>
            </a:r>
          </a:p>
          <a:p>
            <a:pPr marL="742950" lvl="1" indent="-285750" algn="l">
              <a:buFont typeface="+mj-lt"/>
              <a:buAutoNum type="arabicPeriod"/>
            </a:pPr>
            <a:r>
              <a:rPr lang="zh-TW" altLang="en-US" b="0" i="0" dirty="0">
                <a:solidFill>
                  <a:srgbClr val="ECECEC"/>
                </a:solidFill>
                <a:effectLst/>
                <a:latin typeface="Söhne"/>
              </a:rPr>
              <a:t>在製造業中模擬新的產品生產流程和供應鏈變動。</a:t>
            </a:r>
          </a:p>
          <a:p>
            <a:pPr algn="l">
              <a:buFont typeface="+mj-lt"/>
              <a:buAutoNum type="arabicPeriod"/>
            </a:pPr>
            <a:r>
              <a:rPr lang="zh-TW" altLang="en-US" b="1" i="0" dirty="0">
                <a:solidFill>
                  <a:srgbClr val="ECECEC"/>
                </a:solidFill>
                <a:effectLst/>
                <a:latin typeface="Söhne"/>
              </a:rPr>
              <a:t>程式碼生成和輔助</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生成代碼片段來輔助開發過程或自動化簡單的編程任務。</a:t>
            </a:r>
          </a:p>
          <a:p>
            <a:pPr marL="742950" lvl="1" indent="-285750" algn="l">
              <a:buFont typeface="+mj-lt"/>
              <a:buAutoNum type="arabicPeriod"/>
            </a:pPr>
            <a:r>
              <a:rPr lang="zh-TW" altLang="en-US" b="0" i="0" dirty="0">
                <a:solidFill>
                  <a:srgbClr val="ECECEC"/>
                </a:solidFill>
                <a:effectLst/>
                <a:latin typeface="Söhne"/>
              </a:rPr>
              <a:t>使用</a:t>
            </a:r>
            <a:r>
              <a:rPr lang="en-US" altLang="zh-TW" b="0" i="0" dirty="0">
                <a:solidFill>
                  <a:srgbClr val="ECECEC"/>
                </a:solidFill>
                <a:effectLst/>
                <a:latin typeface="Söhne"/>
              </a:rPr>
              <a:t>AI</a:t>
            </a:r>
            <a:r>
              <a:rPr lang="zh-TW" altLang="en-US" b="0" i="0" dirty="0">
                <a:solidFill>
                  <a:srgbClr val="ECECEC"/>
                </a:solidFill>
                <a:effectLst/>
                <a:latin typeface="Söhne"/>
              </a:rPr>
              <a:t>來進行代碼審查和錯誤修復建議。</a:t>
            </a:r>
          </a:p>
          <a:p>
            <a:pPr algn="l">
              <a:buFont typeface="+mj-lt"/>
              <a:buAutoNum type="arabicPeriod"/>
            </a:pPr>
            <a:r>
              <a:rPr lang="zh-TW" altLang="en-US" b="1" i="0" dirty="0">
                <a:solidFill>
                  <a:srgbClr val="ECECEC"/>
                </a:solidFill>
                <a:effectLst/>
                <a:latin typeface="Söhne"/>
              </a:rPr>
              <a:t>法律和合同自動草擬</a:t>
            </a:r>
            <a:r>
              <a:rPr lang="zh-TW" altLang="en-US" b="0" i="0" dirty="0">
                <a:solidFill>
                  <a:srgbClr val="ECECEC"/>
                </a:solidFill>
                <a:effectLst/>
                <a:latin typeface="Söhne"/>
              </a:rPr>
              <a:t>：</a:t>
            </a:r>
          </a:p>
          <a:p>
            <a:pPr marL="742950" lvl="1" indent="-285750" algn="l">
              <a:buFont typeface="+mj-lt"/>
              <a:buAutoNum type="arabicPeriod"/>
            </a:pPr>
            <a:r>
              <a:rPr lang="zh-TW" altLang="en-US" b="0" i="0" dirty="0">
                <a:solidFill>
                  <a:srgbClr val="ECECEC"/>
                </a:solidFill>
                <a:effectLst/>
                <a:latin typeface="Söhne"/>
              </a:rPr>
              <a:t>自動生成或修改合同文檔和法律條款，節省法律專業人士的時間。</a:t>
            </a:r>
          </a:p>
          <a:p>
            <a:pPr marL="742950" lvl="1" indent="-285750" algn="l">
              <a:buFont typeface="+mj-lt"/>
              <a:buAutoNum type="arabicPeriod"/>
            </a:pPr>
            <a:r>
              <a:rPr lang="zh-TW" altLang="en-US" b="0" i="0" dirty="0">
                <a:solidFill>
                  <a:srgbClr val="ECECEC"/>
                </a:solidFill>
                <a:effectLst/>
                <a:latin typeface="Söhne"/>
              </a:rPr>
              <a:t>輔助進行法律研究，快速找到相關的案例和引用。</a:t>
            </a:r>
          </a:p>
          <a:p>
            <a:endParaRPr lang="zh-TW" altLang="en-US" dirty="0"/>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20</a:t>
            </a:fld>
            <a:endParaRPr lang="zh-TW" altLang="en-US" noProof="0" dirty="0"/>
          </a:p>
        </p:txBody>
      </p:sp>
    </p:spTree>
    <p:extLst>
      <p:ext uri="{BB962C8B-B14F-4D97-AF65-F5344CB8AC3E}">
        <p14:creationId xmlns:p14="http://schemas.microsoft.com/office/powerpoint/2010/main" val="4505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自動化生成個人化廣告</a:t>
            </a:r>
          </a:p>
        </p:txBody>
      </p:sp>
      <p:sp>
        <p:nvSpPr>
          <p:cNvPr id="4" name="投影片編號版面配置區 3"/>
          <p:cNvSpPr>
            <a:spLocks noGrp="1"/>
          </p:cNvSpPr>
          <p:nvPr>
            <p:ph type="sldNum" sz="quarter" idx="5"/>
          </p:nvPr>
        </p:nvSpPr>
        <p:spPr/>
        <p:txBody>
          <a:bodyPr/>
          <a:lstStyle/>
          <a:p>
            <a:fld id="{4B725628-3A68-42F4-BA86-981817953149}" type="slidenum">
              <a:rPr lang="en-US" altLang="zh-TW" noProof="0" smtClean="0"/>
              <a:pPr/>
              <a:t>24</a:t>
            </a:fld>
            <a:endParaRPr lang="zh-TW" altLang="en-US" noProof="0" dirty="0"/>
          </a:p>
        </p:txBody>
      </p:sp>
    </p:spTree>
    <p:extLst>
      <p:ext uri="{BB962C8B-B14F-4D97-AF65-F5344CB8AC3E}">
        <p14:creationId xmlns:p14="http://schemas.microsoft.com/office/powerpoint/2010/main" val="3366945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矩形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橢圓​​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zh-TW" altLang="en-US" noProof="0"/>
              <a:t>按一下以編輯母片標題樣式</a:t>
            </a:r>
            <a:endParaRPr lang="zh-TW" altLang="en-US" noProof="0" dirty="0"/>
          </a:p>
        </p:txBody>
      </p:sp>
      <p:sp>
        <p:nvSpPr>
          <p:cNvPr id="3" name="副標題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zh-TW" altLang="en-US" noProof="0"/>
              <a:t>按一下以編輯母片子標題樣式</a:t>
            </a:r>
            <a:endParaRPr lang="zh-TW" altLang="en-US" noProof="0" dirty="0"/>
          </a:p>
        </p:txBody>
      </p:sp>
      <p:sp>
        <p:nvSpPr>
          <p:cNvPr id="4" name="日期版面配置區 3"/>
          <p:cNvSpPr>
            <a:spLocks noGrp="1"/>
          </p:cNvSpPr>
          <p:nvPr>
            <p:ph type="dt" sz="half" idx="10"/>
          </p:nvPr>
        </p:nvSpPr>
        <p:spPr/>
        <p:txBody>
          <a:bodyPr rtlCol="0"/>
          <a:lstStyle>
            <a:lvl1pPr algn="l">
              <a:defRPr/>
            </a:lvl1pPr>
          </a:lstStyle>
          <a:p>
            <a:pPr rtl="0"/>
            <a:fld id="{1EE05C45-8EB5-41B2-9B41-7B2BD9B7DEEC}" type="datetime1">
              <a:rPr lang="zh-TW" altLang="en-US" noProof="0" smtClean="0"/>
              <a:t>2024/4/15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8" name="直線接點​​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F17D0BD1-4150-488B-822D-FAA2ED87235F}" type="datetime1">
              <a:rPr lang="zh-TW" altLang="en-US" noProof="0" smtClean="0"/>
              <a:t>2024/4/15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1" y="762000"/>
            <a:ext cx="2628900" cy="5410200"/>
          </a:xfrm>
        </p:spPr>
        <p:txBody>
          <a:bodyPr vert="eaVert" lIns="45720" tIns="91440" rIns="45720" bIns="91440" rtlCol="0"/>
          <a:lstStyle/>
          <a:p>
            <a:pPr rtl="0"/>
            <a:r>
              <a:rPr lang="zh-TW" altLang="en-US" noProof="0"/>
              <a:t>按一下以編輯母片標題樣式</a:t>
            </a:r>
            <a:endParaRPr lang="zh-TW" altLang="en-US" noProof="0" dirty="0"/>
          </a:p>
        </p:txBody>
      </p:sp>
      <p:sp>
        <p:nvSpPr>
          <p:cNvPr id="3" name="直排文字預留位置 2"/>
          <p:cNvSpPr>
            <a:spLocks noGrp="1"/>
          </p:cNvSpPr>
          <p:nvPr>
            <p:ph type="body" orient="vert" idx="1"/>
          </p:nvPr>
        </p:nvSpPr>
        <p:spPr>
          <a:xfrm>
            <a:off x="990601" y="762000"/>
            <a:ext cx="7581900" cy="5410200"/>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56917129-5C2D-48BD-8F9D-5DD9AA52C80B}" type="datetime1">
              <a:rPr lang="zh-TW" altLang="en-US" noProof="0" smtClean="0"/>
              <a:t>2024/4/15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7" name="直線接點​​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日期版面配置區 3"/>
          <p:cNvSpPr>
            <a:spLocks noGrp="1"/>
          </p:cNvSpPr>
          <p:nvPr>
            <p:ph type="dt" sz="half" idx="10"/>
          </p:nvPr>
        </p:nvSpPr>
        <p:spPr/>
        <p:txBody>
          <a:bodyPr rtlCol="0"/>
          <a:lstStyle/>
          <a:p>
            <a:pPr rtl="0"/>
            <a:fld id="{226959E9-D711-4141-BC84-15DB177AD95C}" type="datetime1">
              <a:rPr lang="zh-TW" altLang="en-US" noProof="0" smtClean="0"/>
              <a:t>2024/4/15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9" name="矩形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橢圓​​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版面配置區 3"/>
          <p:cNvSpPr>
            <a:spLocks noGrp="1"/>
          </p:cNvSpPr>
          <p:nvPr>
            <p:ph type="dt" sz="half" idx="10"/>
          </p:nvPr>
        </p:nvSpPr>
        <p:spPr/>
        <p:txBody>
          <a:bodyPr rtlCol="0"/>
          <a:lstStyle/>
          <a:p>
            <a:pPr rtl="0"/>
            <a:fld id="{07A3C890-8623-4A1C-947B-A864EC59C0DD}" type="datetime1">
              <a:rPr lang="zh-TW" altLang="en-US" noProof="0" smtClean="0"/>
              <a:t>2024/4/15</a:t>
            </a:fld>
            <a:endParaRPr lang="zh-TW" altLang="en-US" noProof="0" dirty="0"/>
          </a:p>
        </p:txBody>
      </p:sp>
      <p:sp>
        <p:nvSpPr>
          <p:cNvPr id="5" name="頁尾版面配置區 4"/>
          <p:cNvSpPr>
            <a:spLocks noGrp="1"/>
          </p:cNvSpPr>
          <p:nvPr>
            <p:ph type="ftr" sz="quarter" idx="11"/>
          </p:nvPr>
        </p:nvSpPr>
        <p:spPr/>
        <p:txBody>
          <a:bodyPr rtlCol="0"/>
          <a:lstStyle/>
          <a:p>
            <a:pPr rtl="0"/>
            <a:endParaRPr lang="zh-TW" altLang="en-US" noProof="0" dirty="0"/>
          </a:p>
        </p:txBody>
      </p:sp>
      <p:sp>
        <p:nvSpPr>
          <p:cNvPr id="6" name="投影片編號預留位置 5"/>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cxnSp>
        <p:nvCxnSpPr>
          <p:cNvPr id="8" name="直線接點​​(S)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2" name="標題 1"/>
          <p:cNvSpPr>
            <a:spLocks noGrp="1"/>
          </p:cNvSpPr>
          <p:nvPr>
            <p:ph type="title"/>
          </p:nvPr>
        </p:nvSpPr>
        <p:spPr>
          <a:xfrm>
            <a:off x="1024128" y="585216"/>
            <a:ext cx="9720072" cy="1499616"/>
          </a:xfrm>
        </p:spPr>
        <p:txBody>
          <a:bodyPr rtlCol="0"/>
          <a:lstStyle/>
          <a:p>
            <a:pPr rtl="0"/>
            <a:r>
              <a:rPr lang="zh-TW" altLang="en-US" noProof="0"/>
              <a:t>按一下以編輯母片標題樣式</a:t>
            </a:r>
            <a:endParaRPr lang="zh-TW" altLang="en-US" noProof="0" dirty="0"/>
          </a:p>
        </p:txBody>
      </p:sp>
      <p:sp>
        <p:nvSpPr>
          <p:cNvPr id="3" name="內容預留位置 2"/>
          <p:cNvSpPr>
            <a:spLocks noGrp="1"/>
          </p:cNvSpPr>
          <p:nvPr>
            <p:ph sz="half" idx="1"/>
          </p:nvPr>
        </p:nvSpPr>
        <p:spPr>
          <a:xfrm>
            <a:off x="1024127" y="2286000"/>
            <a:ext cx="4754880" cy="4023360"/>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內容預留位置 3"/>
          <p:cNvSpPr>
            <a:spLocks noGrp="1"/>
          </p:cNvSpPr>
          <p:nvPr>
            <p:ph sz="half" idx="2"/>
          </p:nvPr>
        </p:nvSpPr>
        <p:spPr>
          <a:xfrm>
            <a:off x="5989320" y="2286000"/>
            <a:ext cx="4754880" cy="4023360"/>
          </a:xfrm>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日期版面配置區 4"/>
          <p:cNvSpPr>
            <a:spLocks noGrp="1"/>
          </p:cNvSpPr>
          <p:nvPr>
            <p:ph type="dt" sz="half" idx="10"/>
          </p:nvPr>
        </p:nvSpPr>
        <p:spPr/>
        <p:txBody>
          <a:bodyPr rtlCol="0"/>
          <a:lstStyle/>
          <a:p>
            <a:pPr rtl="0"/>
            <a:fld id="{D5BE9075-3447-4FD3-8BC9-6412CF8C5B41}" type="datetime1">
              <a:rPr lang="zh-TW" altLang="en-US" noProof="0" smtClean="0"/>
              <a:t>2024/4/15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標題 9"/>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endParaRPr lang="zh-TW" altLang="en-US" noProof="0" dirty="0"/>
          </a:p>
        </p:txBody>
      </p:sp>
      <p:sp>
        <p:nvSpPr>
          <p:cNvPr id="3" name="文字預留位置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icrosoft JhengHei UI" panose="020B0604030504040204" pitchFamily="34" charset="-120"/>
                <a:ea typeface="Microsoft JhengHei UI"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p:nvPr>
        </p:nvSpPr>
        <p:spPr>
          <a:xfrm>
            <a:off x="1024128" y="2967788"/>
            <a:ext cx="4754880" cy="334157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5" name="文字預留位置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icrosoft JhengHei UI" panose="020B0604030504040204" pitchFamily="34" charset="-120"/>
                <a:ea typeface="Microsoft JhengHei UI" panose="020B0604030504040204" pitchFamily="34" charset="-120"/>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TW" altLang="en-US" noProof="0"/>
              <a:t>編輯母片文字樣式</a:t>
            </a:r>
          </a:p>
        </p:txBody>
      </p:sp>
      <p:sp>
        <p:nvSpPr>
          <p:cNvPr id="6" name="內容預留位置 5"/>
          <p:cNvSpPr>
            <a:spLocks noGrp="1"/>
          </p:cNvSpPr>
          <p:nvPr>
            <p:ph sz="quarter" idx="4"/>
          </p:nvPr>
        </p:nvSpPr>
        <p:spPr>
          <a:xfrm>
            <a:off x="5990888" y="2967788"/>
            <a:ext cx="4754880" cy="334157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0F9BBEE5-55F8-45A3-AB6C-9C6112BE0C32}" type="datetime1">
              <a:rPr lang="zh-TW" altLang="en-US" noProof="0" smtClean="0"/>
              <a:t>2024/4/15</a:t>
            </a:fld>
            <a:endParaRPr lang="zh-TW" altLang="en-US" noProof="0" dirty="0"/>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FAB73BC-B049-4115-A692-8D63A059BFB8}" type="slidenum">
              <a:rPr lang="en-US" altLang="zh-TW" noProof="0" smtClean="0"/>
              <a:pPr/>
              <a:t>‹#›</a:t>
            </a:fld>
            <a:endParaRPr lang="zh-TW"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endParaRPr lang="zh-TW" altLang="en-US" noProof="0" dirty="0"/>
          </a:p>
        </p:txBody>
      </p:sp>
      <p:sp>
        <p:nvSpPr>
          <p:cNvPr id="3" name="日期版面配置區 2"/>
          <p:cNvSpPr>
            <a:spLocks noGrp="1"/>
          </p:cNvSpPr>
          <p:nvPr>
            <p:ph type="dt" sz="half" idx="10"/>
          </p:nvPr>
        </p:nvSpPr>
        <p:spPr/>
        <p:txBody>
          <a:bodyPr rtlCol="0"/>
          <a:lstStyle/>
          <a:p>
            <a:pPr rtl="0"/>
            <a:fld id="{CDEAE714-2E29-46F3-9C77-12416C9543F5}" type="datetime1">
              <a:rPr lang="zh-TW" altLang="en-US" noProof="0" smtClean="0"/>
              <a:t>2024/4/15</a:t>
            </a:fld>
            <a:endParaRPr lang="zh-TW" altLang="en-US" noProof="0" dirty="0"/>
          </a:p>
        </p:txBody>
      </p:sp>
      <p:sp>
        <p:nvSpPr>
          <p:cNvPr id="4" name="頁尾版面配置區 3"/>
          <p:cNvSpPr>
            <a:spLocks noGrp="1"/>
          </p:cNvSpPr>
          <p:nvPr>
            <p:ph type="ftr" sz="quarter" idx="11"/>
          </p:nvPr>
        </p:nvSpPr>
        <p:spPr/>
        <p:txBody>
          <a:bodyPr rtlCol="0"/>
          <a:lstStyle/>
          <a:p>
            <a:pPr rtl="0"/>
            <a:endParaRPr lang="zh-TW" altLang="en-US" noProof="0" dirty="0"/>
          </a:p>
        </p:txBody>
      </p:sp>
      <p:sp>
        <p:nvSpPr>
          <p:cNvPr id="5" name="投影片編號預留位置 4"/>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8C77B25F-C5C5-4940-9B93-C7969EB742CA}" type="datetime1">
              <a:rPr lang="zh-TW" altLang="en-US" noProof="0" smtClean="0"/>
              <a:t>2024/4/15</a:t>
            </a:fld>
            <a:endParaRPr lang="zh-TW" altLang="en-US" noProof="0" dirty="0"/>
          </a:p>
        </p:txBody>
      </p:sp>
      <p:sp>
        <p:nvSpPr>
          <p:cNvPr id="3" name="頁尾版面配置區 2"/>
          <p:cNvSpPr>
            <a:spLocks noGrp="1"/>
          </p:cNvSpPr>
          <p:nvPr>
            <p:ph type="ftr" sz="quarter" idx="11"/>
          </p:nvPr>
        </p:nvSpPr>
        <p:spPr/>
        <p:txBody>
          <a:bodyPr rtlCol="0"/>
          <a:lstStyle/>
          <a:p>
            <a:pPr rtl="0"/>
            <a:endParaRPr lang="zh-TW" altLang="en-US" noProof="0" dirty="0"/>
          </a:p>
        </p:txBody>
      </p:sp>
      <p:sp>
        <p:nvSpPr>
          <p:cNvPr id="4" name="投影片編號預留位置 3"/>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8" name="標題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zh-TW" altLang="en-US" noProof="0"/>
              <a:t>按一下以編輯母片標題樣式</a:t>
            </a:r>
            <a:endParaRPr lang="zh-TW" altLang="en-US" noProof="0" dirty="0"/>
          </a:p>
        </p:txBody>
      </p:sp>
      <p:sp>
        <p:nvSpPr>
          <p:cNvPr id="3" name="內容預留位置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endParaRPr lang="zh-TW" altLang="en-US" noProof="0" dirty="0"/>
          </a:p>
        </p:txBody>
      </p:sp>
      <p:sp>
        <p:nvSpPr>
          <p:cNvPr id="4" name="文字預留位置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834BDAB7-BD48-40B7-93E5-DE7F01A31190}" type="datetime1">
              <a:rPr lang="zh-TW" altLang="en-US" noProof="0" smtClean="0"/>
              <a:t>2024/4/15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4FAB73BC-B049-4115-A692-8D63A059BFB8}" type="slidenum">
              <a:rPr lang="en-US" altLang="zh-TW" noProof="0" smtClean="0"/>
              <a:t>‹#›</a:t>
            </a:fld>
            <a:endParaRPr lang="zh-TW"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zh-TW" altLang="en-US" noProof="0"/>
              <a:t>按一下以編輯母片標題樣式</a:t>
            </a:r>
            <a:endParaRPr lang="zh-TW" altLang="en-US" noProof="0" dirty="0"/>
          </a:p>
        </p:txBody>
      </p:sp>
      <p:sp>
        <p:nvSpPr>
          <p:cNvPr id="3" name="圖片版面配置區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endParaRPr lang="zh-TW" altLang="en-US" noProof="0" dirty="0"/>
          </a:p>
        </p:txBody>
      </p:sp>
      <p:sp>
        <p:nvSpPr>
          <p:cNvPr id="4" name="文字預留位置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編輯母片文字樣式</a:t>
            </a:r>
          </a:p>
        </p:txBody>
      </p:sp>
      <p:sp>
        <p:nvSpPr>
          <p:cNvPr id="5" name="日期版面配置區 4"/>
          <p:cNvSpPr>
            <a:spLocks noGrp="1"/>
          </p:cNvSpPr>
          <p:nvPr>
            <p:ph type="dt" sz="half" idx="10"/>
          </p:nvPr>
        </p:nvSpPr>
        <p:spPr/>
        <p:txBody>
          <a:bodyPr rtlCol="0"/>
          <a:lstStyle/>
          <a:p>
            <a:pPr rtl="0"/>
            <a:fld id="{00BDDE7C-E999-47D2-A35D-EE2C20E3497B}" type="datetime1">
              <a:rPr lang="zh-TW" altLang="en-US" noProof="0" smtClean="0"/>
              <a:t>2024/4/15</a:t>
            </a:fld>
            <a:endParaRPr lang="zh-TW" altLang="en-US" noProof="0" dirty="0"/>
          </a:p>
        </p:txBody>
      </p:sp>
      <p:sp>
        <p:nvSpPr>
          <p:cNvPr id="6" name="頁尾版面配置區 5"/>
          <p:cNvSpPr>
            <a:spLocks noGrp="1"/>
          </p:cNvSpPr>
          <p:nvPr>
            <p:ph type="ftr" sz="quarter" idx="11"/>
          </p:nvPr>
        </p:nvSpPr>
        <p:spPr/>
        <p:txBody>
          <a:bodyPr rtlCol="0"/>
          <a:lstStyle/>
          <a:p>
            <a:pPr rtl="0"/>
            <a:endParaRPr lang="zh-TW" altLang="en-US" noProof="0" dirty="0"/>
          </a:p>
        </p:txBody>
      </p:sp>
      <p:sp>
        <p:nvSpPr>
          <p:cNvPr id="7" name="投影片編號預留位置 6"/>
          <p:cNvSpPr>
            <a:spLocks noGrp="1"/>
          </p:cNvSpPr>
          <p:nvPr>
            <p:ph type="sldNum" sz="quarter" idx="12"/>
          </p:nvPr>
        </p:nvSpPr>
        <p:spPr/>
        <p:txBody>
          <a:bodyPr rtlCol="0"/>
          <a:lstStyle/>
          <a:p>
            <a:pPr rtl="0"/>
            <a:fld id="{867E5644-1E61-4311-A31E-84CB9C7AA8A9}" type="slidenum">
              <a:rPr lang="en-US" altLang="zh-TW" noProof="0" smtClean="0"/>
              <a:t>‹#›</a:t>
            </a:fld>
            <a:endParaRPr lang="zh-TW" altLang="en-US" noProof="0" dirty="0"/>
          </a:p>
        </p:txBody>
      </p:sp>
      <p:cxnSp>
        <p:nvCxnSpPr>
          <p:cNvPr id="8" name="直線接點​​(S)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zh-TW" altLang="en-US" noProof="0" dirty="0"/>
              <a:t>按一下以編輯母片標題樣式</a:t>
            </a:r>
          </a:p>
        </p:txBody>
      </p:sp>
      <p:sp>
        <p:nvSpPr>
          <p:cNvPr id="3" name="文字預留位置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4" name="日期版面配置區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fld id="{D22E2503-8843-448F-B01E-FCD9BA586A1F}" type="datetime1">
              <a:rPr lang="zh-TW" altLang="en-US" noProof="0" smtClean="0"/>
              <a:t>2024/4/15</a:t>
            </a:fld>
            <a:endParaRPr lang="zh-TW" altLang="en-US" noProof="0" dirty="0"/>
          </a:p>
        </p:txBody>
      </p:sp>
      <p:sp>
        <p:nvSpPr>
          <p:cNvPr id="5" name="頁尾版面配置區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6" name="投影片編號預留位置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icrosoft JhengHei UI" panose="020B0604030504040204" pitchFamily="34" charset="-120"/>
                <a:ea typeface="Microsoft JhengHei UI" panose="020B0604030504040204" pitchFamily="34" charset="-120"/>
              </a:defRPr>
            </a:lvl1pPr>
          </a:lstStyle>
          <a:p>
            <a:fld id="{4FAB73BC-B049-4115-A692-8D63A059BFB8}" type="slidenum">
              <a:rPr lang="en-US" altLang="zh-TW" noProof="0" smtClean="0"/>
              <a:pPr/>
              <a:t>‹#›</a:t>
            </a:fld>
            <a:endParaRPr lang="zh-TW" altLang="en-US" noProof="0" dirty="0"/>
          </a:p>
        </p:txBody>
      </p:sp>
      <p:cxnSp>
        <p:nvCxnSpPr>
          <p:cNvPr id="7" name="直線接點​​(S)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icrosoft JhengHei UI" panose="020B0604030504040204" pitchFamily="34" charset="-120"/>
          <a:ea typeface="Microsoft JhengHei UI"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icrosoft JhengHei UI" panose="020B0604030504040204" pitchFamily="34" charset="-120"/>
          <a:ea typeface="Microsoft JhengHei UI" panose="020B0604030504040204" pitchFamily="34" charset="-120"/>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icrosoft JhengHei UI" panose="020B0604030504040204" pitchFamily="34" charset="-120"/>
          <a:ea typeface="Microsoft JhengHei UI" panose="020B0604030504040204" pitchFamily="34" charset="-120"/>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icrosoft JhengHei UI" panose="020B0604030504040204" pitchFamily="34" charset="-120"/>
          <a:ea typeface="Microsoft JhengHei UI" panose="020B0604030504040204" pitchFamily="34" charset="-120"/>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2FDF0794-1B86-42B2-B8C7-F60123E638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endParaRPr>
          </a:p>
        </p:txBody>
      </p:sp>
      <p:pic>
        <p:nvPicPr>
          <p:cNvPr id="5" name="圖片 4">
            <a:extLst>
              <a:ext uri="{FF2B5EF4-FFF2-40B4-BE49-F238E27FC236}">
                <a16:creationId xmlns:a16="http://schemas.microsoft.com/office/drawing/2014/main" id="{230BD1B1-AA22-48F1-B3ED-579CD284605D}"/>
              </a:ext>
              <a:ext uri="{C183D7F6-B498-43B3-948B-1728B52AA6E4}">
                <adec:decorative xmlns:adec="http://schemas.microsoft.com/office/drawing/2017/decorative" xmlns=""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矩形 20">
            <a:extLst>
              <a:ext uri="{FF2B5EF4-FFF2-40B4-BE49-F238E27FC236}">
                <a16:creationId xmlns:a16="http://schemas.microsoft.com/office/drawing/2014/main" id="{EAA48FC5-3C83-4F1B-BC33-DF0B588F83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TW" altLang="en-US" dirty="0">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DE3D84FB-5D02-47D2-98FD-4F01A02E2AEA}"/>
              </a:ext>
            </a:extLst>
          </p:cNvPr>
          <p:cNvSpPr>
            <a:spLocks noGrp="1"/>
          </p:cNvSpPr>
          <p:nvPr>
            <p:ph type="ctrTitle"/>
          </p:nvPr>
        </p:nvSpPr>
        <p:spPr>
          <a:xfrm>
            <a:off x="4293567" y="4121011"/>
            <a:ext cx="7501651" cy="1090938"/>
          </a:xfrm>
        </p:spPr>
        <p:txBody>
          <a:bodyPr rtlCol="0" anchor="b">
            <a:normAutofit fontScale="90000"/>
          </a:bodyPr>
          <a:lstStyle/>
          <a:p>
            <a:pPr algn="l"/>
            <a:r>
              <a:rPr lang="en-US" altLang="zh-TW" sz="4000" dirty="0" smtClean="0">
                <a:solidFill>
                  <a:srgbClr val="FFFFFF"/>
                </a:solidFill>
                <a:latin typeface="Microsoft JhengHei UI" panose="020B0604030504040204" pitchFamily="34" charset="-120"/>
                <a:ea typeface="Microsoft JhengHei UI" panose="020B0604030504040204" pitchFamily="34" charset="-120"/>
              </a:rPr>
              <a:t>Strategies for generating personalized advertisements using Generative AI</a:t>
            </a:r>
            <a:endParaRPr lang="zh-TW" altLang="en-US" sz="4900" dirty="0">
              <a:solidFill>
                <a:srgbClr val="FFFFFF"/>
              </a:solidFill>
              <a:latin typeface="Microsoft JhengHei UI" panose="020B0604030504040204" pitchFamily="34" charset="-120"/>
              <a:ea typeface="Microsoft JhengHei UI" panose="020B0604030504040204" pitchFamily="34" charset="-120"/>
            </a:endParaRPr>
          </a:p>
        </p:txBody>
      </p:sp>
      <p:sp>
        <p:nvSpPr>
          <p:cNvPr id="3" name="副標題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algn="r" rtl="0"/>
            <a:r>
              <a:rPr lang="en-US" altLang="zh-TW" dirty="0" smtClean="0">
                <a:solidFill>
                  <a:srgbClr val="FFFFFF"/>
                </a:solidFill>
                <a:latin typeface="Microsoft JhengHei UI" panose="020B0604030504040204" pitchFamily="34" charset="-120"/>
                <a:ea typeface="Microsoft JhengHei UI" panose="020B0604030504040204" pitchFamily="34" charset="-120"/>
              </a:rPr>
              <a:t>Ming</a:t>
            </a:r>
            <a:endParaRPr lang="en-US" altLang="zh-TW" dirty="0">
              <a:solidFill>
                <a:srgbClr val="FFFFFF"/>
              </a:solidFill>
              <a:latin typeface="Microsoft JhengHei UI" panose="020B0604030504040204" pitchFamily="34" charset="-120"/>
              <a:ea typeface="Microsoft JhengHei UI" panose="020B0604030504040204" pitchFamily="34" charset="-120"/>
            </a:endParaRPr>
          </a:p>
        </p:txBody>
      </p:sp>
      <p:cxnSp>
        <p:nvCxnSpPr>
          <p:cNvPr id="23" name="直線接點​​(S) 22">
            <a:extLst>
              <a:ext uri="{FF2B5EF4-FFF2-40B4-BE49-F238E27FC236}">
                <a16:creationId xmlns:a16="http://schemas.microsoft.com/office/drawing/2014/main" id="{62F01714-1A39-4194-BD47-8A9960C5998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1AEF68-F4F8-4074-8B58-E6BE520B1777}"/>
              </a:ext>
            </a:extLst>
          </p:cNvPr>
          <p:cNvSpPr>
            <a:spLocks noGrp="1"/>
          </p:cNvSpPr>
          <p:nvPr>
            <p:ph type="title"/>
          </p:nvPr>
        </p:nvSpPr>
        <p:spPr/>
        <p:txBody>
          <a:bodyPr>
            <a:normAutofit/>
          </a:bodyPr>
          <a:lstStyle/>
          <a:p>
            <a:r>
              <a:rPr lang="en-US" altLang="zh-TW" sz="3200" dirty="0"/>
              <a:t>The Evolution of Chat Technologies</a:t>
            </a:r>
            <a:endParaRPr lang="zh-TW" altLang="en-US" sz="3200" dirty="0"/>
          </a:p>
        </p:txBody>
      </p:sp>
      <p:sp>
        <p:nvSpPr>
          <p:cNvPr id="3" name="內容版面配置區 2">
            <a:extLst>
              <a:ext uri="{FF2B5EF4-FFF2-40B4-BE49-F238E27FC236}">
                <a16:creationId xmlns:a16="http://schemas.microsoft.com/office/drawing/2014/main" id="{C6AB5B83-C566-44C1-8995-22D91510ADC9}"/>
              </a:ext>
            </a:extLst>
          </p:cNvPr>
          <p:cNvSpPr>
            <a:spLocks noGrp="1"/>
          </p:cNvSpPr>
          <p:nvPr>
            <p:ph idx="1"/>
          </p:nvPr>
        </p:nvSpPr>
        <p:spPr/>
        <p:txBody>
          <a:bodyPr/>
          <a:lstStyle/>
          <a:p>
            <a:r>
              <a:rPr lang="en-US" altLang="zh-TW" b="1" i="0" dirty="0">
                <a:effectLst/>
                <a:latin typeface="Söhne"/>
              </a:rPr>
              <a:t>Exclusive System Chats:</a:t>
            </a:r>
          </a:p>
          <a:p>
            <a:pPr>
              <a:buFont typeface="Wingdings" panose="05000000000000000000" pitchFamily="2" charset="2"/>
              <a:buChar char="ü"/>
            </a:pPr>
            <a:r>
              <a:rPr lang="en-US" altLang="zh-TW" i="0" dirty="0">
                <a:effectLst/>
                <a:latin typeface="Söhne"/>
              </a:rPr>
              <a:t>These are chat systems tailor-made for specific applications or organizations.</a:t>
            </a:r>
          </a:p>
          <a:p>
            <a:pPr>
              <a:buFont typeface="Wingdings" panose="05000000000000000000" pitchFamily="2" charset="2"/>
              <a:buChar char="ü"/>
            </a:pPr>
            <a:r>
              <a:rPr lang="en-US" altLang="zh-TW" i="0" dirty="0">
                <a:effectLst/>
                <a:latin typeface="Söhne"/>
              </a:rPr>
              <a:t>They offer a high degree of customization, integration with specific business processes, and enhanced data privacy and security.</a:t>
            </a:r>
          </a:p>
          <a:p>
            <a:r>
              <a:rPr lang="en-US" altLang="zh-TW" b="1" i="0" dirty="0">
                <a:effectLst/>
                <a:latin typeface="Söhne"/>
              </a:rPr>
              <a:t>Chat Robots:</a:t>
            </a:r>
          </a:p>
          <a:p>
            <a:pPr>
              <a:buFont typeface="Wingdings" panose="05000000000000000000" pitchFamily="2" charset="2"/>
              <a:buChar char="ü"/>
            </a:pPr>
            <a:r>
              <a:rPr lang="en-US" altLang="zh-TW" i="0" dirty="0">
                <a:effectLst/>
                <a:latin typeface="Söhne"/>
              </a:rPr>
              <a:t>These are rule-based automated response systems.</a:t>
            </a:r>
          </a:p>
          <a:p>
            <a:pPr>
              <a:buFont typeface="Wingdings" panose="05000000000000000000" pitchFamily="2" charset="2"/>
              <a:buChar char="ü"/>
            </a:pPr>
            <a:r>
              <a:rPr lang="en-US" altLang="zh-TW" i="0" dirty="0">
                <a:effectLst/>
                <a:latin typeface="Söhne"/>
              </a:rPr>
              <a:t>They are commonly used in customer service support to handle frequent inquiries and requests.</a:t>
            </a:r>
            <a:endParaRPr lang="zh-TW" altLang="en-US" dirty="0"/>
          </a:p>
        </p:txBody>
      </p:sp>
    </p:spTree>
    <p:extLst>
      <p:ext uri="{BB962C8B-B14F-4D97-AF65-F5344CB8AC3E}">
        <p14:creationId xmlns:p14="http://schemas.microsoft.com/office/powerpoint/2010/main" val="1903000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7B5753-6E74-497A-8351-A937CECAC673}"/>
              </a:ext>
            </a:extLst>
          </p:cNvPr>
          <p:cNvSpPr>
            <a:spLocks noGrp="1"/>
          </p:cNvSpPr>
          <p:nvPr>
            <p:ph type="title"/>
          </p:nvPr>
        </p:nvSpPr>
        <p:spPr/>
        <p:txBody>
          <a:bodyPr>
            <a:normAutofit/>
          </a:bodyPr>
          <a:lstStyle/>
          <a:p>
            <a:r>
              <a:rPr lang="en-US" altLang="zh-TW" sz="3200" dirty="0"/>
              <a:t>The Evolution of Chat Technologies</a:t>
            </a:r>
            <a:endParaRPr lang="zh-TW" altLang="en-US" sz="3200" dirty="0"/>
          </a:p>
        </p:txBody>
      </p:sp>
      <p:sp>
        <p:nvSpPr>
          <p:cNvPr id="3" name="內容版面配置區 2">
            <a:extLst>
              <a:ext uri="{FF2B5EF4-FFF2-40B4-BE49-F238E27FC236}">
                <a16:creationId xmlns:a16="http://schemas.microsoft.com/office/drawing/2014/main" id="{0376C356-9845-41F5-BB69-8234E58127C8}"/>
              </a:ext>
            </a:extLst>
          </p:cNvPr>
          <p:cNvSpPr>
            <a:spLocks noGrp="1"/>
          </p:cNvSpPr>
          <p:nvPr>
            <p:ph idx="1"/>
          </p:nvPr>
        </p:nvSpPr>
        <p:spPr/>
        <p:txBody>
          <a:bodyPr/>
          <a:lstStyle/>
          <a:p>
            <a:r>
              <a:rPr lang="en-US" altLang="zh-TW" b="1" i="0" dirty="0">
                <a:effectLst/>
                <a:latin typeface="Söhne"/>
              </a:rPr>
              <a:t>Non-Exclusive System Chat</a:t>
            </a:r>
          </a:p>
          <a:p>
            <a:pPr>
              <a:buFont typeface="Wingdings" panose="05000000000000000000" pitchFamily="2" charset="2"/>
              <a:buChar char="ü"/>
            </a:pPr>
            <a:r>
              <a:rPr lang="en-US" altLang="zh-TW" i="0" dirty="0">
                <a:effectLst/>
                <a:latin typeface="Söhne"/>
              </a:rPr>
              <a:t>Chat systems not limited to a specific application and widely usable for a variety of scenarios, more generalized and scalable.</a:t>
            </a:r>
          </a:p>
          <a:p>
            <a:r>
              <a:rPr lang="en-US" altLang="zh-TW" b="1" i="0" dirty="0">
                <a:effectLst/>
                <a:latin typeface="Söhne"/>
              </a:rPr>
              <a:t>Generative AI (e.g., </a:t>
            </a:r>
            <a:r>
              <a:rPr lang="en-US" altLang="zh-TW" b="1" i="0" dirty="0" err="1">
                <a:effectLst/>
                <a:latin typeface="Söhne"/>
              </a:rPr>
              <a:t>ChatGPT</a:t>
            </a:r>
            <a:r>
              <a:rPr lang="en-US" altLang="zh-TW" b="1" i="0" dirty="0">
                <a:effectLst/>
                <a:latin typeface="Söhne"/>
              </a:rPr>
              <a:t>, Copilot)</a:t>
            </a:r>
          </a:p>
          <a:p>
            <a:pPr>
              <a:buFont typeface="Wingdings" panose="05000000000000000000" pitchFamily="2" charset="2"/>
              <a:buChar char="ü"/>
            </a:pPr>
            <a:r>
              <a:rPr lang="en-US" altLang="zh-TW" i="0" dirty="0">
                <a:effectLst/>
                <a:latin typeface="Söhne"/>
              </a:rPr>
              <a:t>Artificial intelligence that generates responses through machine learning, capable of creating new conversational content, not limited to predetermined responses.</a:t>
            </a:r>
            <a:endParaRPr lang="zh-TW" altLang="en-US" i="0" dirty="0">
              <a:effectLst/>
              <a:latin typeface="Söhne"/>
            </a:endParaRPr>
          </a:p>
        </p:txBody>
      </p:sp>
    </p:spTree>
    <p:extLst>
      <p:ext uri="{BB962C8B-B14F-4D97-AF65-F5344CB8AC3E}">
        <p14:creationId xmlns:p14="http://schemas.microsoft.com/office/powerpoint/2010/main" val="20974428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DE1B0A-54E9-499C-9D30-7FAE52A36166}"/>
              </a:ext>
            </a:extLst>
          </p:cNvPr>
          <p:cNvSpPr>
            <a:spLocks noGrp="1"/>
          </p:cNvSpPr>
          <p:nvPr>
            <p:ph type="title"/>
          </p:nvPr>
        </p:nvSpPr>
        <p:spPr/>
        <p:txBody>
          <a:bodyPr>
            <a:normAutofit/>
          </a:bodyPr>
          <a:lstStyle/>
          <a:p>
            <a:r>
              <a:rPr lang="en-US" altLang="zh-TW" sz="3200" dirty="0"/>
              <a:t>Large Language Model (LLM)</a:t>
            </a:r>
            <a:endParaRPr lang="zh-TW" altLang="en-US" sz="3200" dirty="0"/>
          </a:p>
        </p:txBody>
      </p:sp>
      <p:sp>
        <p:nvSpPr>
          <p:cNvPr id="3" name="內容版面配置區 2">
            <a:extLst>
              <a:ext uri="{FF2B5EF4-FFF2-40B4-BE49-F238E27FC236}">
                <a16:creationId xmlns:a16="http://schemas.microsoft.com/office/drawing/2014/main" id="{13075575-0700-4AFE-85E7-9C33547E6FA0}"/>
              </a:ext>
            </a:extLst>
          </p:cNvPr>
          <p:cNvSpPr>
            <a:spLocks noGrp="1"/>
          </p:cNvSpPr>
          <p:nvPr>
            <p:ph idx="1"/>
          </p:nvPr>
        </p:nvSpPr>
        <p:spPr/>
        <p:txBody>
          <a:bodyPr>
            <a:normAutofit/>
          </a:bodyPr>
          <a:lstStyle/>
          <a:p>
            <a:pPr marL="457200" indent="-457200" algn="l">
              <a:buFont typeface="+mj-lt"/>
              <a:buAutoNum type="arabicPeriod"/>
            </a:pPr>
            <a:r>
              <a:rPr lang="en-US" altLang="zh-TW" b="1" i="0" dirty="0">
                <a:solidFill>
                  <a:srgbClr val="0D0D0D"/>
                </a:solidFill>
                <a:effectLst/>
                <a:latin typeface="Söhne"/>
              </a:rPr>
              <a:t>Structure: </a:t>
            </a:r>
            <a:r>
              <a:rPr lang="en-US" altLang="zh-TW" b="0" i="0" dirty="0">
                <a:solidFill>
                  <a:srgbClr val="0D0D0D"/>
                </a:solidFill>
                <a:effectLst/>
                <a:latin typeface="Söhne"/>
              </a:rPr>
              <a:t>They are typically based on neural networks, particularly variants of deep learning like the Transformer architecture. </a:t>
            </a:r>
          </a:p>
          <a:p>
            <a:pPr marL="457200" indent="-457200" algn="l">
              <a:buFont typeface="+mj-lt"/>
              <a:buAutoNum type="arabicPeriod"/>
            </a:pPr>
            <a:r>
              <a:rPr lang="en-US" altLang="zh-TW" b="1" i="0" dirty="0">
                <a:solidFill>
                  <a:srgbClr val="0D0D0D"/>
                </a:solidFill>
                <a:effectLst/>
                <a:latin typeface="Söhne"/>
              </a:rPr>
              <a:t>Training Process: </a:t>
            </a:r>
            <a:r>
              <a:rPr lang="en-US" altLang="zh-TW" b="0" i="0" dirty="0">
                <a:solidFill>
                  <a:srgbClr val="0D0D0D"/>
                </a:solidFill>
                <a:effectLst/>
                <a:latin typeface="Söhne"/>
              </a:rPr>
              <a:t>These models learn language patterns and structures through a large amount of text data, which comes from books, articles, websites, etc. </a:t>
            </a:r>
          </a:p>
          <a:p>
            <a:pPr marL="457200" indent="-457200" algn="l">
              <a:buFont typeface="+mj-lt"/>
              <a:buAutoNum type="arabicPeriod"/>
            </a:pPr>
            <a:r>
              <a:rPr lang="en-US" altLang="zh-TW" b="1" i="0" dirty="0">
                <a:solidFill>
                  <a:srgbClr val="0D0D0D"/>
                </a:solidFill>
                <a:effectLst/>
                <a:latin typeface="Söhne"/>
              </a:rPr>
              <a:t>Functions of LLMs: </a:t>
            </a:r>
          </a:p>
          <a:p>
            <a:pPr marL="630936" lvl="1" indent="-457200">
              <a:buFont typeface="Wingdings" panose="05000000000000000000" pitchFamily="2" charset="2"/>
              <a:buChar char="ü"/>
            </a:pPr>
            <a:r>
              <a:rPr lang="en-US" altLang="zh-TW" b="1" i="0" dirty="0">
                <a:solidFill>
                  <a:srgbClr val="0D0D0D"/>
                </a:solidFill>
                <a:effectLst/>
                <a:latin typeface="Söhne"/>
              </a:rPr>
              <a:t>Language Understanding: </a:t>
            </a:r>
            <a:r>
              <a:rPr lang="en-US" altLang="zh-TW" b="0" i="0" dirty="0">
                <a:solidFill>
                  <a:srgbClr val="0D0D0D"/>
                </a:solidFill>
                <a:effectLst/>
                <a:latin typeface="Söhne"/>
              </a:rPr>
              <a:t>Grasping the semantics of text. </a:t>
            </a:r>
          </a:p>
          <a:p>
            <a:pPr marL="630936" lvl="1" indent="-457200">
              <a:buFont typeface="Wingdings" panose="05000000000000000000" pitchFamily="2" charset="2"/>
              <a:buChar char="ü"/>
            </a:pPr>
            <a:r>
              <a:rPr lang="en-US" altLang="zh-TW" b="1" i="0" dirty="0">
                <a:solidFill>
                  <a:srgbClr val="0D0D0D"/>
                </a:solidFill>
                <a:effectLst/>
                <a:latin typeface="Söhne"/>
              </a:rPr>
              <a:t>Text Generation: </a:t>
            </a:r>
            <a:r>
              <a:rPr lang="en-US" altLang="zh-TW" b="0" i="0" dirty="0">
                <a:solidFill>
                  <a:srgbClr val="0D0D0D"/>
                </a:solidFill>
                <a:effectLst/>
                <a:latin typeface="Söhne"/>
              </a:rPr>
              <a:t>Producing coherent text. </a:t>
            </a:r>
          </a:p>
          <a:p>
            <a:pPr marL="630936" lvl="1" indent="-457200">
              <a:buFont typeface="Wingdings" panose="05000000000000000000" pitchFamily="2" charset="2"/>
              <a:buChar char="ü"/>
            </a:pPr>
            <a:r>
              <a:rPr lang="en-US" altLang="zh-TW" b="1" i="0" dirty="0">
                <a:solidFill>
                  <a:srgbClr val="0D0D0D"/>
                </a:solidFill>
                <a:effectLst/>
                <a:latin typeface="Söhne"/>
              </a:rPr>
              <a:t>Language Translation: </a:t>
            </a:r>
            <a:r>
              <a:rPr lang="en-US" altLang="zh-TW" b="0" i="0" dirty="0">
                <a:solidFill>
                  <a:srgbClr val="0D0D0D"/>
                </a:solidFill>
                <a:effectLst/>
                <a:latin typeface="Söhne"/>
              </a:rPr>
              <a:t>Translating between different languages. </a:t>
            </a:r>
          </a:p>
          <a:p>
            <a:pPr marL="630936" lvl="1" indent="-457200">
              <a:buFont typeface="Wingdings" panose="05000000000000000000" pitchFamily="2" charset="2"/>
              <a:buChar char="ü"/>
            </a:pPr>
            <a:r>
              <a:rPr lang="en-US" altLang="zh-TW" b="1" i="0" dirty="0">
                <a:solidFill>
                  <a:srgbClr val="0D0D0D"/>
                </a:solidFill>
                <a:effectLst/>
                <a:latin typeface="Söhne"/>
              </a:rPr>
              <a:t>Question-Answering Systems: </a:t>
            </a:r>
            <a:r>
              <a:rPr lang="en-US" altLang="zh-TW" b="0" i="0" dirty="0">
                <a:solidFill>
                  <a:srgbClr val="0D0D0D"/>
                </a:solidFill>
                <a:effectLst/>
                <a:latin typeface="Söhne"/>
              </a:rPr>
              <a:t>Responding to user queries. </a:t>
            </a:r>
          </a:p>
          <a:p>
            <a:pPr marL="630936" lvl="1" indent="-457200">
              <a:buFont typeface="Wingdings" panose="05000000000000000000" pitchFamily="2" charset="2"/>
              <a:buChar char="ü"/>
            </a:pPr>
            <a:r>
              <a:rPr lang="en-US" altLang="zh-TW" b="1" i="0" dirty="0">
                <a:solidFill>
                  <a:srgbClr val="0D0D0D"/>
                </a:solidFill>
                <a:effectLst/>
                <a:latin typeface="Söhne"/>
              </a:rPr>
              <a:t>Summary Creation:</a:t>
            </a:r>
            <a:r>
              <a:rPr lang="en-US" altLang="zh-TW" b="0" i="0" dirty="0">
                <a:solidFill>
                  <a:srgbClr val="0D0D0D"/>
                </a:solidFill>
                <a:effectLst/>
                <a:latin typeface="Söhne"/>
              </a:rPr>
              <a:t> Condensing lengthy text into refined summaries.</a:t>
            </a:r>
            <a:endParaRPr lang="zh-TW" altLang="en-US" dirty="0"/>
          </a:p>
        </p:txBody>
      </p:sp>
    </p:spTree>
    <p:extLst>
      <p:ext uri="{BB962C8B-B14F-4D97-AF65-F5344CB8AC3E}">
        <p14:creationId xmlns:p14="http://schemas.microsoft.com/office/powerpoint/2010/main" val="3289017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335954-D19C-4661-B989-5AC7F0955476}"/>
              </a:ext>
            </a:extLst>
          </p:cNvPr>
          <p:cNvSpPr>
            <a:spLocks noGrp="1"/>
          </p:cNvSpPr>
          <p:nvPr>
            <p:ph type="title"/>
          </p:nvPr>
        </p:nvSpPr>
        <p:spPr/>
        <p:txBody>
          <a:bodyPr>
            <a:normAutofit/>
          </a:bodyPr>
          <a:lstStyle/>
          <a:p>
            <a:r>
              <a:rPr lang="en-US" altLang="zh-TW" sz="3200" dirty="0"/>
              <a:t>Large Language Model (LLM)</a:t>
            </a:r>
            <a:endParaRPr lang="zh-TW" altLang="en-US" sz="3200" dirty="0"/>
          </a:p>
        </p:txBody>
      </p:sp>
      <p:sp>
        <p:nvSpPr>
          <p:cNvPr id="3" name="內容版面配置區 2">
            <a:extLst>
              <a:ext uri="{FF2B5EF4-FFF2-40B4-BE49-F238E27FC236}">
                <a16:creationId xmlns:a16="http://schemas.microsoft.com/office/drawing/2014/main" id="{CA5324A0-5FE8-448F-B51C-C7A124EF871E}"/>
              </a:ext>
            </a:extLst>
          </p:cNvPr>
          <p:cNvSpPr>
            <a:spLocks noGrp="1"/>
          </p:cNvSpPr>
          <p:nvPr>
            <p:ph idx="1"/>
          </p:nvPr>
        </p:nvSpPr>
        <p:spPr/>
        <p:txBody>
          <a:bodyPr>
            <a:normAutofit/>
          </a:bodyPr>
          <a:lstStyle/>
          <a:p>
            <a:pPr marL="457200" indent="-457200" algn="l">
              <a:buFont typeface="+mj-lt"/>
              <a:buAutoNum type="arabicPeriod" startAt="4"/>
            </a:pPr>
            <a:r>
              <a:rPr lang="en-US" altLang="zh-TW" b="1" i="0" dirty="0">
                <a:effectLst/>
                <a:latin typeface="Söhne"/>
              </a:rPr>
              <a:t>Applications of Large Language Models (LLMs)</a:t>
            </a:r>
          </a:p>
          <a:p>
            <a:pPr marL="630936" lvl="1" indent="-457200">
              <a:buFont typeface="Wingdings" panose="05000000000000000000" pitchFamily="2" charset="2"/>
              <a:buChar char="ü"/>
            </a:pPr>
            <a:r>
              <a:rPr lang="en-US" altLang="zh-TW" b="1" i="0" dirty="0">
                <a:effectLst/>
                <a:latin typeface="Söhne"/>
              </a:rPr>
              <a:t>Automatic Writing Assistant: </a:t>
            </a:r>
            <a:r>
              <a:rPr lang="en-US" altLang="zh-TW" i="0" dirty="0">
                <a:effectLst/>
                <a:latin typeface="Söhne"/>
              </a:rPr>
              <a:t>Assists authors in generating content.</a:t>
            </a:r>
          </a:p>
          <a:p>
            <a:pPr marL="630936" lvl="1" indent="-457200">
              <a:buFont typeface="Wingdings" panose="05000000000000000000" pitchFamily="2" charset="2"/>
              <a:buChar char="ü"/>
            </a:pPr>
            <a:r>
              <a:rPr lang="en-US" altLang="zh-TW" b="1" i="0" dirty="0">
                <a:effectLst/>
                <a:latin typeface="Söhne"/>
              </a:rPr>
              <a:t>Dialogue Systems: </a:t>
            </a:r>
            <a:r>
              <a:rPr lang="en-US" altLang="zh-TW" i="0" dirty="0">
                <a:effectLst/>
                <a:latin typeface="Söhne"/>
              </a:rPr>
              <a:t>Engage in natural and fluent conversations.</a:t>
            </a:r>
          </a:p>
          <a:p>
            <a:pPr marL="630936" lvl="1" indent="-457200">
              <a:buFont typeface="Wingdings" panose="05000000000000000000" pitchFamily="2" charset="2"/>
              <a:buChar char="ü"/>
            </a:pPr>
            <a:r>
              <a:rPr lang="en-US" altLang="zh-TW" b="1" i="0" dirty="0">
                <a:effectLst/>
                <a:latin typeface="Söhne"/>
              </a:rPr>
              <a:t>Code Generation: </a:t>
            </a:r>
            <a:r>
              <a:rPr lang="en-US" altLang="zh-TW" i="0" dirty="0">
                <a:effectLst/>
                <a:latin typeface="Söhne"/>
              </a:rPr>
              <a:t>Writing and debugging code.</a:t>
            </a:r>
          </a:p>
          <a:p>
            <a:pPr marL="630936" lvl="1" indent="-457200">
              <a:buFont typeface="Wingdings" panose="05000000000000000000" pitchFamily="2" charset="2"/>
              <a:buChar char="ü"/>
            </a:pPr>
            <a:r>
              <a:rPr lang="en-US" altLang="zh-TW" b="1" i="0" dirty="0">
                <a:effectLst/>
                <a:latin typeface="Söhne"/>
              </a:rPr>
              <a:t>Educational Tools: </a:t>
            </a:r>
            <a:r>
              <a:rPr lang="en-US" altLang="zh-TW" i="0" dirty="0">
                <a:effectLst/>
                <a:latin typeface="Söhne"/>
              </a:rPr>
              <a:t>Customized learning materials and exercises.</a:t>
            </a:r>
          </a:p>
          <a:p>
            <a:pPr marL="457200" indent="-457200" algn="l">
              <a:buFont typeface="+mj-lt"/>
              <a:buAutoNum type="arabicPeriod" startAt="4"/>
            </a:pPr>
            <a:r>
              <a:rPr lang="en-US" altLang="zh-TW" b="1" i="0" dirty="0">
                <a:effectLst/>
                <a:latin typeface="Söhne"/>
              </a:rPr>
              <a:t>Challenges and Limitations of LLMs</a:t>
            </a:r>
          </a:p>
          <a:p>
            <a:pPr marL="630936" lvl="1" indent="-457200">
              <a:buFont typeface="Wingdings" panose="05000000000000000000" pitchFamily="2" charset="2"/>
              <a:buChar char="ü"/>
            </a:pPr>
            <a:r>
              <a:rPr lang="en-US" altLang="zh-TW" b="1" i="0" dirty="0">
                <a:effectLst/>
                <a:latin typeface="Söhne"/>
              </a:rPr>
              <a:t>Ethics and Bias: </a:t>
            </a:r>
            <a:r>
              <a:rPr lang="en-US" altLang="zh-TW" i="0" dirty="0">
                <a:effectLst/>
                <a:latin typeface="Söhne"/>
              </a:rPr>
              <a:t>Biases in training data may be reflected in the model's responses.</a:t>
            </a:r>
          </a:p>
          <a:p>
            <a:pPr marL="630936" lvl="1" indent="-457200">
              <a:buFont typeface="Wingdings" panose="05000000000000000000" pitchFamily="2" charset="2"/>
              <a:buChar char="ü"/>
            </a:pPr>
            <a:r>
              <a:rPr lang="en-US" altLang="zh-TW" b="1" i="0" dirty="0">
                <a:effectLst/>
                <a:latin typeface="Söhne"/>
              </a:rPr>
              <a:t>Privacy Issues: </a:t>
            </a:r>
            <a:r>
              <a:rPr lang="en-US" altLang="zh-TW" i="0" dirty="0">
                <a:effectLst/>
                <a:latin typeface="Söhne"/>
              </a:rPr>
              <a:t>When handling sensitive data, compliance with privacy protection standards is essential.</a:t>
            </a:r>
          </a:p>
          <a:p>
            <a:pPr marL="630936" lvl="1" indent="-457200">
              <a:buFont typeface="Wingdings" panose="05000000000000000000" pitchFamily="2" charset="2"/>
              <a:buChar char="ü"/>
            </a:pPr>
            <a:r>
              <a:rPr lang="en-US" altLang="zh-TW" b="1" i="0" dirty="0">
                <a:effectLst/>
                <a:latin typeface="Söhne"/>
              </a:rPr>
              <a:t>Interpretability: </a:t>
            </a:r>
            <a:r>
              <a:rPr lang="en-US" altLang="zh-TW" i="0" dirty="0">
                <a:effectLst/>
                <a:latin typeface="Söhne"/>
              </a:rPr>
              <a:t>The decision-making process of LLMs may lack transparency, making it challenging to understand how they arrive at specific outputs.</a:t>
            </a:r>
            <a:endParaRPr lang="zh-TW" altLang="en-US" dirty="0"/>
          </a:p>
        </p:txBody>
      </p:sp>
    </p:spTree>
    <p:extLst>
      <p:ext uri="{BB962C8B-B14F-4D97-AF65-F5344CB8AC3E}">
        <p14:creationId xmlns:p14="http://schemas.microsoft.com/office/powerpoint/2010/main" val="3402405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0871117-257F-484F-A3B9-BBA6C77C55BB}"/>
              </a:ext>
            </a:extLst>
          </p:cNvPr>
          <p:cNvPicPr>
            <a:picLocks noGrp="1" noChangeAspect="1"/>
          </p:cNvPicPr>
          <p:nvPr>
            <p:ph idx="1"/>
          </p:nvPr>
        </p:nvPicPr>
        <p:blipFill>
          <a:blip r:embed="rId2"/>
          <a:stretch>
            <a:fillRect/>
          </a:stretch>
        </p:blipFill>
        <p:spPr>
          <a:xfrm>
            <a:off x="573571" y="273326"/>
            <a:ext cx="11044858" cy="6311348"/>
          </a:xfrm>
        </p:spPr>
      </p:pic>
    </p:spTree>
    <p:extLst>
      <p:ext uri="{BB962C8B-B14F-4D97-AF65-F5344CB8AC3E}">
        <p14:creationId xmlns:p14="http://schemas.microsoft.com/office/powerpoint/2010/main" val="34597534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29E898-F646-4348-AC3D-08A3BBEAA76E}"/>
              </a:ext>
            </a:extLst>
          </p:cNvPr>
          <p:cNvSpPr>
            <a:spLocks noGrp="1"/>
          </p:cNvSpPr>
          <p:nvPr>
            <p:ph type="title"/>
          </p:nvPr>
        </p:nvSpPr>
        <p:spPr/>
        <p:txBody>
          <a:bodyPr>
            <a:normAutofit/>
          </a:bodyPr>
          <a:lstStyle/>
          <a:p>
            <a:r>
              <a:rPr lang="en-US" altLang="zh-TW" sz="3200" b="1" i="0" dirty="0">
                <a:effectLst/>
                <a:latin typeface="+mj-ea"/>
                <a:ea typeface="+mj-ea"/>
              </a:rPr>
              <a:t>Principles of Generative AI</a:t>
            </a:r>
            <a:br>
              <a:rPr lang="en-US" altLang="zh-TW" sz="3200" b="1" i="0" dirty="0">
                <a:effectLst/>
                <a:latin typeface="+mj-ea"/>
                <a:ea typeface="+mj-ea"/>
              </a:rPr>
            </a:br>
            <a:r>
              <a:rPr lang="en-US" altLang="zh-TW" sz="3200" b="1" i="0" dirty="0">
                <a:effectLst/>
                <a:latin typeface="+mj-ea"/>
                <a:ea typeface="+mj-ea"/>
              </a:rPr>
              <a:t>	 – Chain Reaction</a:t>
            </a:r>
            <a:endParaRPr lang="zh-TW" altLang="en-US" sz="3200" dirty="0">
              <a:latin typeface="+mj-ea"/>
              <a:ea typeface="+mj-ea"/>
            </a:endParaRPr>
          </a:p>
        </p:txBody>
      </p:sp>
      <p:grpSp>
        <p:nvGrpSpPr>
          <p:cNvPr id="24" name="群組 23">
            <a:extLst>
              <a:ext uri="{FF2B5EF4-FFF2-40B4-BE49-F238E27FC236}">
                <a16:creationId xmlns:a16="http://schemas.microsoft.com/office/drawing/2014/main" id="{8C22FF9C-4EF1-4527-828A-C32517FDD7FF}"/>
              </a:ext>
            </a:extLst>
          </p:cNvPr>
          <p:cNvGrpSpPr/>
          <p:nvPr/>
        </p:nvGrpSpPr>
        <p:grpSpPr>
          <a:xfrm>
            <a:off x="1911365" y="1994568"/>
            <a:ext cx="7945598" cy="5031251"/>
            <a:chOff x="1024128" y="1983811"/>
            <a:chExt cx="7945598" cy="5031251"/>
          </a:xfrm>
        </p:grpSpPr>
        <p:sp>
          <p:nvSpPr>
            <p:cNvPr id="3" name="文字方塊 2">
              <a:extLst>
                <a:ext uri="{FF2B5EF4-FFF2-40B4-BE49-F238E27FC236}">
                  <a16:creationId xmlns:a16="http://schemas.microsoft.com/office/drawing/2014/main" id="{DEC3AC92-2427-4AE6-A5F5-16878CC351D6}"/>
                </a:ext>
              </a:extLst>
            </p:cNvPr>
            <p:cNvSpPr txBox="1"/>
            <p:nvPr/>
          </p:nvSpPr>
          <p:spPr>
            <a:xfrm>
              <a:off x="1024128" y="2657138"/>
              <a:ext cx="4150300" cy="369332"/>
            </a:xfrm>
            <a:prstGeom prst="rect">
              <a:avLst/>
            </a:prstGeom>
            <a:noFill/>
          </p:spPr>
          <p:txBody>
            <a:bodyPr wrap="square" rtlCol="0">
              <a:spAutoFit/>
            </a:bodyPr>
            <a:lstStyle/>
            <a:p>
              <a:r>
                <a:rPr lang="zh-TW" altLang="en-US" dirty="0"/>
                <a:t>台灣最頂尖的科技大學是哪間？台</a:t>
              </a:r>
            </a:p>
          </p:txBody>
        </p:sp>
        <p:sp>
          <p:nvSpPr>
            <p:cNvPr id="4" name="箭號: 向右 3">
              <a:extLst>
                <a:ext uri="{FF2B5EF4-FFF2-40B4-BE49-F238E27FC236}">
                  <a16:creationId xmlns:a16="http://schemas.microsoft.com/office/drawing/2014/main" id="{9EFF72B6-C1CF-48D8-8130-9F47BE5B4481}"/>
                </a:ext>
              </a:extLst>
            </p:cNvPr>
            <p:cNvSpPr/>
            <p:nvPr/>
          </p:nvSpPr>
          <p:spPr>
            <a:xfrm>
              <a:off x="4819426" y="2764715"/>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箭號: 向右 4">
              <a:extLst>
                <a:ext uri="{FF2B5EF4-FFF2-40B4-BE49-F238E27FC236}">
                  <a16:creationId xmlns:a16="http://schemas.microsoft.com/office/drawing/2014/main" id="{83A46B9A-0927-4F02-BD4F-FDDF9AE2C467}"/>
                </a:ext>
              </a:extLst>
            </p:cNvPr>
            <p:cNvSpPr/>
            <p:nvPr/>
          </p:nvSpPr>
          <p:spPr>
            <a:xfrm rot="19800000">
              <a:off x="4818022" y="2472106"/>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6049C0BD-CBFF-4113-A770-9D43B9144F69}"/>
                </a:ext>
              </a:extLst>
            </p:cNvPr>
            <p:cNvSpPr/>
            <p:nvPr/>
          </p:nvSpPr>
          <p:spPr>
            <a:xfrm rot="1800000">
              <a:off x="4819426" y="3075267"/>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94FAD7E-E7CF-4624-AED7-3829942B00D8}"/>
                </a:ext>
              </a:extLst>
            </p:cNvPr>
            <p:cNvSpPr txBox="1"/>
            <p:nvPr/>
          </p:nvSpPr>
          <p:spPr>
            <a:xfrm>
              <a:off x="5324021" y="2657138"/>
              <a:ext cx="362174" cy="369332"/>
            </a:xfrm>
            <a:prstGeom prst="rect">
              <a:avLst/>
            </a:prstGeom>
            <a:noFill/>
          </p:spPr>
          <p:txBody>
            <a:bodyPr wrap="square" rtlCol="0">
              <a:spAutoFit/>
            </a:bodyPr>
            <a:lstStyle/>
            <a:p>
              <a:r>
                <a:rPr lang="zh-TW" altLang="en-US" dirty="0"/>
                <a:t>灣</a:t>
              </a:r>
            </a:p>
          </p:txBody>
        </p:sp>
        <p:sp>
          <p:nvSpPr>
            <p:cNvPr id="9" name="文字方塊 8">
              <a:extLst>
                <a:ext uri="{FF2B5EF4-FFF2-40B4-BE49-F238E27FC236}">
                  <a16:creationId xmlns:a16="http://schemas.microsoft.com/office/drawing/2014/main" id="{5E0C76E2-A5F3-47CC-86F0-0BF0C66067CB}"/>
                </a:ext>
              </a:extLst>
            </p:cNvPr>
            <p:cNvSpPr txBox="1"/>
            <p:nvPr/>
          </p:nvSpPr>
          <p:spPr>
            <a:xfrm>
              <a:off x="5324021" y="2196943"/>
              <a:ext cx="362174" cy="369332"/>
            </a:xfrm>
            <a:prstGeom prst="rect">
              <a:avLst/>
            </a:prstGeom>
            <a:noFill/>
          </p:spPr>
          <p:txBody>
            <a:bodyPr wrap="square" rtlCol="0">
              <a:spAutoFit/>
            </a:bodyPr>
            <a:lstStyle/>
            <a:p>
              <a:r>
                <a:rPr lang="zh-TW" altLang="en-US" dirty="0"/>
                <a:t>北</a:t>
              </a:r>
            </a:p>
          </p:txBody>
        </p:sp>
        <p:sp>
          <p:nvSpPr>
            <p:cNvPr id="10" name="文字方塊 9">
              <a:extLst>
                <a:ext uri="{FF2B5EF4-FFF2-40B4-BE49-F238E27FC236}">
                  <a16:creationId xmlns:a16="http://schemas.microsoft.com/office/drawing/2014/main" id="{6B209B1E-20E0-4835-BBD8-4C8B757C9A23}"/>
                </a:ext>
              </a:extLst>
            </p:cNvPr>
            <p:cNvSpPr txBox="1"/>
            <p:nvPr/>
          </p:nvSpPr>
          <p:spPr>
            <a:xfrm>
              <a:off x="5324021" y="3117333"/>
              <a:ext cx="362174" cy="369332"/>
            </a:xfrm>
            <a:prstGeom prst="rect">
              <a:avLst/>
            </a:prstGeom>
            <a:noFill/>
          </p:spPr>
          <p:txBody>
            <a:bodyPr wrap="square" rtlCol="0">
              <a:spAutoFit/>
            </a:bodyPr>
            <a:lstStyle/>
            <a:p>
              <a:r>
                <a:rPr lang="zh-TW" altLang="en-US" dirty="0"/>
                <a:t>中</a:t>
              </a:r>
            </a:p>
          </p:txBody>
        </p:sp>
        <p:sp>
          <p:nvSpPr>
            <p:cNvPr id="11" name="文字方塊 10">
              <a:extLst>
                <a:ext uri="{FF2B5EF4-FFF2-40B4-BE49-F238E27FC236}">
                  <a16:creationId xmlns:a16="http://schemas.microsoft.com/office/drawing/2014/main" id="{3D8D7E3E-1E67-4EB8-93DF-7840EB683E2C}"/>
                </a:ext>
              </a:extLst>
            </p:cNvPr>
            <p:cNvSpPr txBox="1"/>
            <p:nvPr/>
          </p:nvSpPr>
          <p:spPr>
            <a:xfrm>
              <a:off x="5347229" y="3550227"/>
              <a:ext cx="461665" cy="742278"/>
            </a:xfrm>
            <a:prstGeom prst="rect">
              <a:avLst/>
            </a:prstGeom>
            <a:noFill/>
          </p:spPr>
          <p:txBody>
            <a:bodyPr vert="eaVert" wrap="square" rtlCol="0">
              <a:spAutoFit/>
            </a:bodyPr>
            <a:lstStyle/>
            <a:p>
              <a:r>
                <a:rPr lang="en-US" altLang="zh-TW" dirty="0"/>
                <a:t>…</a:t>
              </a:r>
              <a:endParaRPr lang="zh-TW" altLang="en-US" dirty="0"/>
            </a:p>
          </p:txBody>
        </p:sp>
        <p:sp>
          <p:nvSpPr>
            <p:cNvPr id="13" name="文字方塊 12">
              <a:extLst>
                <a:ext uri="{FF2B5EF4-FFF2-40B4-BE49-F238E27FC236}">
                  <a16:creationId xmlns:a16="http://schemas.microsoft.com/office/drawing/2014/main" id="{8E92E905-C419-4220-8E6E-F1C4F666D6B1}"/>
                </a:ext>
              </a:extLst>
            </p:cNvPr>
            <p:cNvSpPr txBox="1"/>
            <p:nvPr/>
          </p:nvSpPr>
          <p:spPr>
            <a:xfrm>
              <a:off x="1024128" y="5443368"/>
              <a:ext cx="4150300" cy="369332"/>
            </a:xfrm>
            <a:prstGeom prst="rect">
              <a:avLst/>
            </a:prstGeom>
            <a:noFill/>
          </p:spPr>
          <p:txBody>
            <a:bodyPr wrap="square" rtlCol="0">
              <a:spAutoFit/>
            </a:bodyPr>
            <a:lstStyle/>
            <a:p>
              <a:r>
                <a:rPr lang="zh-TW" altLang="en-US" dirty="0"/>
                <a:t>台灣最頂尖的科技大學是哪間？台灣</a:t>
              </a:r>
            </a:p>
          </p:txBody>
        </p:sp>
        <p:sp>
          <p:nvSpPr>
            <p:cNvPr id="14" name="箭號: 向右 13">
              <a:extLst>
                <a:ext uri="{FF2B5EF4-FFF2-40B4-BE49-F238E27FC236}">
                  <a16:creationId xmlns:a16="http://schemas.microsoft.com/office/drawing/2014/main" id="{57EC6AD2-F733-4F03-89AC-DB9100084049}"/>
                </a:ext>
              </a:extLst>
            </p:cNvPr>
            <p:cNvSpPr/>
            <p:nvPr/>
          </p:nvSpPr>
          <p:spPr>
            <a:xfrm>
              <a:off x="4819426" y="5487272"/>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右 14">
              <a:extLst>
                <a:ext uri="{FF2B5EF4-FFF2-40B4-BE49-F238E27FC236}">
                  <a16:creationId xmlns:a16="http://schemas.microsoft.com/office/drawing/2014/main" id="{20A7F026-83A7-46B6-8C7B-8AEE1E057947}"/>
                </a:ext>
              </a:extLst>
            </p:cNvPr>
            <p:cNvSpPr/>
            <p:nvPr/>
          </p:nvSpPr>
          <p:spPr>
            <a:xfrm rot="19800000">
              <a:off x="4818022" y="5194663"/>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箭號: 向右 15">
              <a:extLst>
                <a:ext uri="{FF2B5EF4-FFF2-40B4-BE49-F238E27FC236}">
                  <a16:creationId xmlns:a16="http://schemas.microsoft.com/office/drawing/2014/main" id="{9FE252BE-D44D-45AB-A860-97318C1FA6C4}"/>
                </a:ext>
              </a:extLst>
            </p:cNvPr>
            <p:cNvSpPr/>
            <p:nvPr/>
          </p:nvSpPr>
          <p:spPr>
            <a:xfrm rot="1800000">
              <a:off x="4819426" y="5797824"/>
              <a:ext cx="462579" cy="118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0F2A6946-D3BB-4420-9359-0C6A3C4E18DB}"/>
                </a:ext>
              </a:extLst>
            </p:cNvPr>
            <p:cNvSpPr txBox="1"/>
            <p:nvPr/>
          </p:nvSpPr>
          <p:spPr>
            <a:xfrm>
              <a:off x="5324021" y="5379695"/>
              <a:ext cx="362174" cy="369332"/>
            </a:xfrm>
            <a:prstGeom prst="rect">
              <a:avLst/>
            </a:prstGeom>
            <a:noFill/>
          </p:spPr>
          <p:txBody>
            <a:bodyPr wrap="square" rtlCol="0">
              <a:spAutoFit/>
            </a:bodyPr>
            <a:lstStyle/>
            <a:p>
              <a:r>
                <a:rPr lang="zh-TW" altLang="en-US" dirty="0"/>
                <a:t>大</a:t>
              </a:r>
            </a:p>
          </p:txBody>
        </p:sp>
        <p:sp>
          <p:nvSpPr>
            <p:cNvPr id="18" name="文字方塊 17">
              <a:extLst>
                <a:ext uri="{FF2B5EF4-FFF2-40B4-BE49-F238E27FC236}">
                  <a16:creationId xmlns:a16="http://schemas.microsoft.com/office/drawing/2014/main" id="{61237116-1590-4EAA-B7A5-114F50D86A34}"/>
                </a:ext>
              </a:extLst>
            </p:cNvPr>
            <p:cNvSpPr txBox="1"/>
            <p:nvPr/>
          </p:nvSpPr>
          <p:spPr>
            <a:xfrm>
              <a:off x="5320556" y="4919500"/>
              <a:ext cx="362174" cy="369332"/>
            </a:xfrm>
            <a:prstGeom prst="rect">
              <a:avLst/>
            </a:prstGeom>
            <a:noFill/>
          </p:spPr>
          <p:txBody>
            <a:bodyPr wrap="square" rtlCol="0">
              <a:spAutoFit/>
            </a:bodyPr>
            <a:lstStyle/>
            <a:p>
              <a:r>
                <a:rPr lang="zh-TW" altLang="en-US" dirty="0"/>
                <a:t>文</a:t>
              </a:r>
            </a:p>
          </p:txBody>
        </p:sp>
        <p:sp>
          <p:nvSpPr>
            <p:cNvPr id="19" name="文字方塊 18">
              <a:extLst>
                <a:ext uri="{FF2B5EF4-FFF2-40B4-BE49-F238E27FC236}">
                  <a16:creationId xmlns:a16="http://schemas.microsoft.com/office/drawing/2014/main" id="{C047EE79-4723-4C6E-9F80-3BDE16E63A21}"/>
                </a:ext>
              </a:extLst>
            </p:cNvPr>
            <p:cNvSpPr txBox="1"/>
            <p:nvPr/>
          </p:nvSpPr>
          <p:spPr>
            <a:xfrm>
              <a:off x="5324021" y="5839890"/>
              <a:ext cx="362174" cy="369332"/>
            </a:xfrm>
            <a:prstGeom prst="rect">
              <a:avLst/>
            </a:prstGeom>
            <a:noFill/>
          </p:spPr>
          <p:txBody>
            <a:bodyPr wrap="square" rtlCol="0">
              <a:spAutoFit/>
            </a:bodyPr>
            <a:lstStyle/>
            <a:p>
              <a:r>
                <a:rPr lang="zh-TW" altLang="en-US" dirty="0"/>
                <a:t>哥</a:t>
              </a:r>
            </a:p>
          </p:txBody>
        </p:sp>
        <p:sp>
          <p:nvSpPr>
            <p:cNvPr id="20" name="文字方塊 19">
              <a:extLst>
                <a:ext uri="{FF2B5EF4-FFF2-40B4-BE49-F238E27FC236}">
                  <a16:creationId xmlns:a16="http://schemas.microsoft.com/office/drawing/2014/main" id="{29B373B3-024E-4E3B-921C-38DACF663E62}"/>
                </a:ext>
              </a:extLst>
            </p:cNvPr>
            <p:cNvSpPr txBox="1"/>
            <p:nvPr/>
          </p:nvSpPr>
          <p:spPr>
            <a:xfrm>
              <a:off x="5347229" y="6272784"/>
              <a:ext cx="461665" cy="742278"/>
            </a:xfrm>
            <a:prstGeom prst="rect">
              <a:avLst/>
            </a:prstGeom>
            <a:noFill/>
          </p:spPr>
          <p:txBody>
            <a:bodyPr vert="eaVert" wrap="square" rtlCol="0">
              <a:spAutoFit/>
            </a:bodyPr>
            <a:lstStyle/>
            <a:p>
              <a:r>
                <a:rPr lang="en-US" altLang="zh-TW" dirty="0"/>
                <a:t>…</a:t>
              </a:r>
              <a:endParaRPr lang="zh-TW" altLang="en-US" dirty="0"/>
            </a:p>
          </p:txBody>
        </p:sp>
        <p:pic>
          <p:nvPicPr>
            <p:cNvPr id="22" name="圖片 21">
              <a:extLst>
                <a:ext uri="{FF2B5EF4-FFF2-40B4-BE49-F238E27FC236}">
                  <a16:creationId xmlns:a16="http://schemas.microsoft.com/office/drawing/2014/main" id="{2AA5955F-79DA-42F9-9D1F-367F586D71DE}"/>
                </a:ext>
              </a:extLst>
            </p:cNvPr>
            <p:cNvPicPr>
              <a:picLocks noChangeAspect="1"/>
            </p:cNvPicPr>
            <p:nvPr/>
          </p:nvPicPr>
          <p:blipFill>
            <a:blip r:embed="rId2"/>
            <a:stretch>
              <a:fillRect/>
            </a:stretch>
          </p:blipFill>
          <p:spPr>
            <a:xfrm>
              <a:off x="5884164" y="1983811"/>
              <a:ext cx="2999492" cy="1798476"/>
            </a:xfrm>
            <a:prstGeom prst="rect">
              <a:avLst/>
            </a:prstGeom>
          </p:spPr>
        </p:pic>
        <p:pic>
          <p:nvPicPr>
            <p:cNvPr id="23" name="圖片 22">
              <a:extLst>
                <a:ext uri="{FF2B5EF4-FFF2-40B4-BE49-F238E27FC236}">
                  <a16:creationId xmlns:a16="http://schemas.microsoft.com/office/drawing/2014/main" id="{EAFC057B-C308-41FB-B159-385967A232A4}"/>
                </a:ext>
              </a:extLst>
            </p:cNvPr>
            <p:cNvPicPr>
              <a:picLocks noChangeAspect="1"/>
            </p:cNvPicPr>
            <p:nvPr/>
          </p:nvPicPr>
          <p:blipFill>
            <a:blip r:embed="rId3"/>
            <a:stretch>
              <a:fillRect/>
            </a:stretch>
          </p:blipFill>
          <p:spPr>
            <a:xfrm>
              <a:off x="5970234" y="4790868"/>
              <a:ext cx="2999492" cy="1798476"/>
            </a:xfrm>
            <a:prstGeom prst="rect">
              <a:avLst/>
            </a:prstGeom>
          </p:spPr>
        </p:pic>
      </p:grpSp>
    </p:spTree>
    <p:extLst>
      <p:ext uri="{BB962C8B-B14F-4D97-AF65-F5344CB8AC3E}">
        <p14:creationId xmlns:p14="http://schemas.microsoft.com/office/powerpoint/2010/main" val="1754457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2B9C7E-3F96-28A4-AB1F-27B5CAB8D455}"/>
              </a:ext>
            </a:extLst>
          </p:cNvPr>
          <p:cNvSpPr>
            <a:spLocks noGrp="1"/>
          </p:cNvSpPr>
          <p:nvPr>
            <p:ph type="title"/>
          </p:nvPr>
        </p:nvSpPr>
        <p:spPr/>
        <p:txBody>
          <a:bodyPr>
            <a:normAutofit/>
          </a:bodyPr>
          <a:lstStyle/>
          <a:p>
            <a:r>
              <a:rPr lang="en-US" altLang="zh-TW" sz="3200" dirty="0"/>
              <a:t>Prompt engineering</a:t>
            </a:r>
            <a:endParaRPr lang="zh-TW" altLang="en-US" sz="3200" dirty="0"/>
          </a:p>
        </p:txBody>
      </p:sp>
      <p:sp>
        <p:nvSpPr>
          <p:cNvPr id="3" name="內容版面配置區 2">
            <a:extLst>
              <a:ext uri="{FF2B5EF4-FFF2-40B4-BE49-F238E27FC236}">
                <a16:creationId xmlns:a16="http://schemas.microsoft.com/office/drawing/2014/main" id="{A9DDA222-D750-A15A-0125-78098C0FB295}"/>
              </a:ext>
            </a:extLst>
          </p:cNvPr>
          <p:cNvSpPr>
            <a:spLocks noGrp="1"/>
          </p:cNvSpPr>
          <p:nvPr>
            <p:ph idx="1"/>
          </p:nvPr>
        </p:nvSpPr>
        <p:spPr/>
        <p:txBody>
          <a:bodyPr/>
          <a:lstStyle/>
          <a:p>
            <a:r>
              <a:rPr lang="en-US" altLang="zh-TW" dirty="0"/>
              <a:t>Suggestions:</a:t>
            </a:r>
          </a:p>
          <a:p>
            <a:r>
              <a:rPr lang="en-US" altLang="zh-TW" dirty="0"/>
              <a:t>(1) Clear instructions.</a:t>
            </a:r>
          </a:p>
          <a:p>
            <a:r>
              <a:rPr lang="en-US" altLang="zh-TW" dirty="0"/>
              <a:t>(2) Thought-provoking guidance.</a:t>
            </a:r>
          </a:p>
          <a:p>
            <a:endParaRPr lang="en-US" altLang="zh-TW" dirty="0"/>
          </a:p>
          <a:p>
            <a:r>
              <a:rPr lang="en-US" altLang="zh-TW" dirty="0"/>
              <a:t>PROMPT Elements:</a:t>
            </a:r>
          </a:p>
          <a:p>
            <a:r>
              <a:rPr lang="en-US" altLang="zh-TW" dirty="0"/>
              <a:t>(1) Person: The role to be played.</a:t>
            </a:r>
          </a:p>
          <a:p>
            <a:r>
              <a:rPr lang="en-US" altLang="zh-TW" dirty="0"/>
              <a:t>(2) Task: The task to be assigned.</a:t>
            </a:r>
          </a:p>
          <a:p>
            <a:r>
              <a:rPr lang="en-US" altLang="zh-TW" dirty="0"/>
              <a:t>(3) Object: The result to be produced.</a:t>
            </a:r>
            <a:endParaRPr lang="zh-TW" altLang="en-US" dirty="0"/>
          </a:p>
        </p:txBody>
      </p:sp>
    </p:spTree>
    <p:extLst>
      <p:ext uri="{BB962C8B-B14F-4D97-AF65-F5344CB8AC3E}">
        <p14:creationId xmlns:p14="http://schemas.microsoft.com/office/powerpoint/2010/main" val="27091989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546480-EBE0-6F8B-D656-3FBE32591FD5}"/>
              </a:ext>
            </a:extLst>
          </p:cNvPr>
          <p:cNvSpPr>
            <a:spLocks noGrp="1"/>
          </p:cNvSpPr>
          <p:nvPr>
            <p:ph type="title"/>
          </p:nvPr>
        </p:nvSpPr>
        <p:spPr/>
        <p:txBody>
          <a:bodyPr>
            <a:normAutofit/>
          </a:bodyPr>
          <a:lstStyle/>
          <a:p>
            <a:r>
              <a:rPr lang="en-US" altLang="zh-TW" sz="3200" dirty="0"/>
              <a:t>Prompts Template Website</a:t>
            </a:r>
            <a:endParaRPr lang="zh-TW" altLang="en-US" sz="3200" dirty="0"/>
          </a:p>
        </p:txBody>
      </p:sp>
      <p:sp>
        <p:nvSpPr>
          <p:cNvPr id="3" name="內容版面配置區 2">
            <a:extLst>
              <a:ext uri="{FF2B5EF4-FFF2-40B4-BE49-F238E27FC236}">
                <a16:creationId xmlns:a16="http://schemas.microsoft.com/office/drawing/2014/main" id="{74F627CF-F0E2-BBB2-3F81-158C602E2098}"/>
              </a:ext>
            </a:extLst>
          </p:cNvPr>
          <p:cNvSpPr>
            <a:spLocks noGrp="1"/>
          </p:cNvSpPr>
          <p:nvPr>
            <p:ph idx="1"/>
          </p:nvPr>
        </p:nvSpPr>
        <p:spPr/>
        <p:txBody>
          <a:bodyPr/>
          <a:lstStyle/>
          <a:p>
            <a:r>
              <a:rPr lang="en-US" altLang="zh-TW" dirty="0"/>
              <a:t>AIPRM for ChatGPT</a:t>
            </a:r>
          </a:p>
          <a:p>
            <a:r>
              <a:rPr lang="en-US" altLang="zh-TW" dirty="0">
                <a:hlinkClick r:id="rId2"/>
              </a:rPr>
              <a:t>https://app.aiprm.com/?trk=public_post-text</a:t>
            </a:r>
            <a:endParaRPr lang="en-US" altLang="zh-TW" dirty="0"/>
          </a:p>
          <a:p>
            <a:r>
              <a:rPr lang="en-US" altLang="zh-TW" dirty="0"/>
              <a:t>Awesome ChatGPT Prompts</a:t>
            </a:r>
          </a:p>
          <a:p>
            <a:r>
              <a:rPr lang="en-US" altLang="zh-TW" dirty="0">
                <a:hlinkClick r:id="rId2"/>
              </a:rPr>
              <a:t>https://github.com/f/awesome-chatgpt-prompts</a:t>
            </a:r>
            <a:endParaRPr lang="en-US" altLang="zh-TW" dirty="0"/>
          </a:p>
          <a:p>
            <a:r>
              <a:rPr lang="en-US" altLang="zh-TW" dirty="0" err="1"/>
              <a:t>EasyPrompt</a:t>
            </a:r>
            <a:r>
              <a:rPr lang="en-US" altLang="zh-TW" dirty="0"/>
              <a:t> Library</a:t>
            </a:r>
          </a:p>
          <a:p>
            <a:r>
              <a:rPr lang="en-US" altLang="zh-TW" dirty="0">
                <a:hlinkClick r:id="rId2"/>
              </a:rPr>
              <a:t>https://library.easyprompt.xyz/</a:t>
            </a:r>
            <a:endParaRPr lang="en-US" altLang="zh-TW" dirty="0"/>
          </a:p>
          <a:p>
            <a:endParaRPr lang="en-US" altLang="zh-TW" dirty="0"/>
          </a:p>
        </p:txBody>
      </p:sp>
    </p:spTree>
    <p:extLst>
      <p:ext uri="{BB962C8B-B14F-4D97-AF65-F5344CB8AC3E}">
        <p14:creationId xmlns:p14="http://schemas.microsoft.com/office/powerpoint/2010/main" val="41262096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1934CF-649A-4B3B-A0F9-DAD6FCEA24C8}"/>
              </a:ext>
            </a:extLst>
          </p:cNvPr>
          <p:cNvSpPr>
            <a:spLocks noGrp="1"/>
          </p:cNvSpPr>
          <p:nvPr>
            <p:ph type="title"/>
          </p:nvPr>
        </p:nvSpPr>
        <p:spPr/>
        <p:txBody>
          <a:bodyPr>
            <a:normAutofit/>
          </a:bodyPr>
          <a:lstStyle/>
          <a:p>
            <a:r>
              <a:rPr lang="en-US" altLang="zh-TW" sz="3200" b="1" i="0" dirty="0">
                <a:effectLst/>
                <a:latin typeface="+mj-ea"/>
                <a:ea typeface="+mj-ea"/>
              </a:rPr>
              <a:t>Generative AI Applications in Daily Life</a:t>
            </a:r>
            <a:endParaRPr lang="zh-TW" altLang="en-US" sz="3200" dirty="0">
              <a:latin typeface="+mj-ea"/>
              <a:ea typeface="+mj-ea"/>
            </a:endParaRPr>
          </a:p>
        </p:txBody>
      </p:sp>
      <p:sp>
        <p:nvSpPr>
          <p:cNvPr id="3" name="內容版面配置區 2">
            <a:extLst>
              <a:ext uri="{FF2B5EF4-FFF2-40B4-BE49-F238E27FC236}">
                <a16:creationId xmlns:a16="http://schemas.microsoft.com/office/drawing/2014/main" id="{FC35CC7B-A73C-49B0-978E-18CEF97F617D}"/>
              </a:ext>
            </a:extLst>
          </p:cNvPr>
          <p:cNvSpPr>
            <a:spLocks noGrp="1"/>
          </p:cNvSpPr>
          <p:nvPr>
            <p:ph idx="1"/>
          </p:nvPr>
        </p:nvSpPr>
        <p:spPr>
          <a:xfrm>
            <a:off x="1024128" y="2286000"/>
            <a:ext cx="9720073" cy="4114800"/>
          </a:xfrm>
        </p:spPr>
        <p:txBody>
          <a:bodyPr>
            <a:normAutofit/>
          </a:bodyPr>
          <a:lstStyle/>
          <a:p>
            <a:pPr algn="l">
              <a:buFont typeface="+mj-lt"/>
              <a:buAutoNum type="arabicPeriod"/>
            </a:pPr>
            <a:r>
              <a:rPr lang="en-US" altLang="zh-TW" b="1" i="0" dirty="0">
                <a:effectLst/>
                <a:latin typeface="Söhne"/>
              </a:rPr>
              <a:t>Content Creation:</a:t>
            </a:r>
          </a:p>
          <a:p>
            <a:pPr lvl="1">
              <a:buFont typeface="Wingdings" panose="05000000000000000000" pitchFamily="2" charset="2"/>
              <a:buChar char="ü"/>
            </a:pPr>
            <a:r>
              <a:rPr lang="en-US" altLang="zh-TW" i="0" dirty="0">
                <a:effectLst/>
                <a:latin typeface="Söhne"/>
              </a:rPr>
              <a:t>Generative AI can write articles, compose music, create images, and even produce videos.</a:t>
            </a:r>
          </a:p>
          <a:p>
            <a:pPr algn="l">
              <a:buFont typeface="+mj-lt"/>
              <a:buAutoNum type="arabicPeriod"/>
            </a:pPr>
            <a:r>
              <a:rPr lang="en-US" altLang="zh-TW" b="1" i="0" dirty="0">
                <a:effectLst/>
                <a:latin typeface="Söhne"/>
              </a:rPr>
              <a:t>Virtual Assistants:</a:t>
            </a:r>
          </a:p>
          <a:p>
            <a:pPr lvl="1">
              <a:buFont typeface="Wingdings" panose="05000000000000000000" pitchFamily="2" charset="2"/>
              <a:buChar char="ü"/>
            </a:pPr>
            <a:r>
              <a:rPr lang="en-US" altLang="zh-TW" i="0" dirty="0">
                <a:effectLst/>
                <a:latin typeface="Söhne"/>
              </a:rPr>
              <a:t>Intelligent virtual assistants can use generative AI to provide more natural conversational responses, schedule appointments, answer questions, or perform small tasks.</a:t>
            </a:r>
          </a:p>
          <a:p>
            <a:pPr algn="l">
              <a:buFont typeface="+mj-lt"/>
              <a:buAutoNum type="arabicPeriod"/>
            </a:pPr>
            <a:r>
              <a:rPr lang="en-US" altLang="zh-TW" b="1" i="0" dirty="0">
                <a:effectLst/>
                <a:latin typeface="Söhne"/>
              </a:rPr>
              <a:t>Language Translation:</a:t>
            </a:r>
          </a:p>
          <a:p>
            <a:pPr lvl="1">
              <a:buFont typeface="Wingdings" panose="05000000000000000000" pitchFamily="2" charset="2"/>
              <a:buChar char="ü"/>
            </a:pPr>
            <a:r>
              <a:rPr lang="en-US" altLang="zh-TW" i="0" dirty="0">
                <a:effectLst/>
                <a:latin typeface="Söhne"/>
              </a:rPr>
              <a:t>Advanced generative AI models are capable of real-time language translation and instant subtitling.</a:t>
            </a:r>
          </a:p>
        </p:txBody>
      </p:sp>
    </p:spTree>
    <p:extLst>
      <p:ext uri="{BB962C8B-B14F-4D97-AF65-F5344CB8AC3E}">
        <p14:creationId xmlns:p14="http://schemas.microsoft.com/office/powerpoint/2010/main" val="16848253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9318A-1D48-4125-A38F-33484FD1BA8C}"/>
              </a:ext>
            </a:extLst>
          </p:cNvPr>
          <p:cNvSpPr>
            <a:spLocks noGrp="1"/>
          </p:cNvSpPr>
          <p:nvPr>
            <p:ph type="title"/>
          </p:nvPr>
        </p:nvSpPr>
        <p:spPr/>
        <p:txBody>
          <a:bodyPr>
            <a:normAutofit/>
          </a:bodyPr>
          <a:lstStyle/>
          <a:p>
            <a:r>
              <a:rPr lang="en-US" altLang="zh-TW" sz="3200" dirty="0">
                <a:latin typeface="+mj-ea"/>
                <a:ea typeface="+mj-ea"/>
              </a:rPr>
              <a:t>Examples of Everyday Applications</a:t>
            </a:r>
            <a:endParaRPr lang="zh-TW" altLang="en-US" sz="3200" dirty="0">
              <a:latin typeface="+mj-ea"/>
              <a:ea typeface="+mj-ea"/>
            </a:endParaRPr>
          </a:p>
        </p:txBody>
      </p:sp>
      <p:sp>
        <p:nvSpPr>
          <p:cNvPr id="3" name="內容版面配置區 2">
            <a:extLst>
              <a:ext uri="{FF2B5EF4-FFF2-40B4-BE49-F238E27FC236}">
                <a16:creationId xmlns:a16="http://schemas.microsoft.com/office/drawing/2014/main" id="{4A968C18-6DD5-475B-9192-78C249B896E2}"/>
              </a:ext>
            </a:extLst>
          </p:cNvPr>
          <p:cNvSpPr>
            <a:spLocks noGrp="1"/>
          </p:cNvSpPr>
          <p:nvPr>
            <p:ph idx="1"/>
          </p:nvPr>
        </p:nvSpPr>
        <p:spPr/>
        <p:txBody>
          <a:bodyPr/>
          <a:lstStyle/>
          <a:p>
            <a:r>
              <a:rPr lang="en-US" altLang="zh-TW" dirty="0"/>
              <a:t>MUSIC</a:t>
            </a:r>
            <a:r>
              <a:rPr lang="zh-TW" altLang="en-US" dirty="0"/>
              <a:t>：</a:t>
            </a:r>
            <a:endParaRPr lang="en-US" altLang="zh-TW" dirty="0"/>
          </a:p>
          <a:p>
            <a:r>
              <a:rPr lang="en-US" altLang="zh-TW" dirty="0">
                <a:hlinkClick r:id="rId2"/>
              </a:rPr>
              <a:t>https://www.aiva.ai/</a:t>
            </a:r>
            <a:endParaRPr lang="en-US" altLang="zh-TW" dirty="0"/>
          </a:p>
          <a:p>
            <a:r>
              <a:rPr lang="en-US" altLang="zh-TW" dirty="0">
                <a:hlinkClick r:id="rId2"/>
              </a:rPr>
              <a:t>https://soundful.com/</a:t>
            </a:r>
            <a:endParaRPr lang="en-US" altLang="zh-TW" dirty="0"/>
          </a:p>
          <a:p>
            <a:r>
              <a:rPr lang="en-US" altLang="zh-TW" dirty="0"/>
              <a:t>PICTURE</a:t>
            </a:r>
            <a:r>
              <a:rPr lang="zh-TW" altLang="en-US" dirty="0"/>
              <a:t>：</a:t>
            </a:r>
            <a:endParaRPr lang="en-US" altLang="zh-TW" dirty="0"/>
          </a:p>
          <a:p>
            <a:r>
              <a:rPr lang="en-US" altLang="zh-TW" dirty="0">
                <a:hlinkClick r:id="rId2"/>
              </a:rPr>
              <a:t>https://openai.com/dall-e-3</a:t>
            </a:r>
            <a:endParaRPr lang="en-US" altLang="zh-TW" dirty="0"/>
          </a:p>
          <a:p>
            <a:r>
              <a:rPr lang="en-US" altLang="zh-TW" dirty="0">
                <a:hlinkClick r:id="rId2"/>
              </a:rPr>
              <a:t>https://www.midjourney.com/home</a:t>
            </a:r>
            <a:endParaRPr lang="en-US" altLang="zh-TW" dirty="0"/>
          </a:p>
          <a:p>
            <a:r>
              <a:rPr lang="en-US" altLang="zh-TW" dirty="0"/>
              <a:t>EXAMPLE</a:t>
            </a:r>
            <a:r>
              <a:rPr lang="zh-TW" altLang="en-US" dirty="0"/>
              <a:t>：</a:t>
            </a:r>
            <a:endParaRPr lang="en-US" altLang="zh-TW" dirty="0"/>
          </a:p>
          <a:p>
            <a:r>
              <a:rPr lang="en-US" altLang="zh-TW" dirty="0">
                <a:hlinkClick r:id="rId2"/>
              </a:rPr>
              <a:t>https://www.youtube.com/@LofiGirl/videos</a:t>
            </a:r>
            <a:endParaRPr lang="en-US" altLang="zh-TW" dirty="0"/>
          </a:p>
        </p:txBody>
      </p:sp>
    </p:spTree>
    <p:extLst>
      <p:ext uri="{BB962C8B-B14F-4D97-AF65-F5344CB8AC3E}">
        <p14:creationId xmlns:p14="http://schemas.microsoft.com/office/powerpoint/2010/main" val="37541625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319D6A-2B57-49AA-BB83-00CD35F58482}"/>
              </a:ext>
            </a:extLst>
          </p:cNvPr>
          <p:cNvSpPr>
            <a:spLocks noGrp="1"/>
          </p:cNvSpPr>
          <p:nvPr>
            <p:ph type="title"/>
          </p:nvPr>
        </p:nvSpPr>
        <p:spPr/>
        <p:txBody>
          <a:bodyPr>
            <a:normAutofit/>
          </a:bodyPr>
          <a:lstStyle/>
          <a:p>
            <a:r>
              <a:rPr lang="en-US" altLang="zh-TW" sz="3200" dirty="0"/>
              <a:t>The history of "finding information" has evolved over time</a:t>
            </a:r>
            <a:endParaRPr lang="zh-TW" altLang="en-US" sz="3200" dirty="0"/>
          </a:p>
        </p:txBody>
      </p:sp>
      <p:sp>
        <p:nvSpPr>
          <p:cNvPr id="3" name="內容版面配置區 2">
            <a:extLst>
              <a:ext uri="{FF2B5EF4-FFF2-40B4-BE49-F238E27FC236}">
                <a16:creationId xmlns:a16="http://schemas.microsoft.com/office/drawing/2014/main" id="{9F9F4185-0A30-4490-992F-BDAA58250004}"/>
              </a:ext>
            </a:extLst>
          </p:cNvPr>
          <p:cNvSpPr>
            <a:spLocks noGrp="1"/>
          </p:cNvSpPr>
          <p:nvPr>
            <p:ph idx="1"/>
          </p:nvPr>
        </p:nvSpPr>
        <p:spPr/>
        <p:txBody>
          <a:bodyPr>
            <a:normAutofit/>
          </a:bodyPr>
          <a:lstStyle/>
          <a:p>
            <a:pPr marL="457200" indent="-457200" algn="l">
              <a:buFont typeface="+mj-lt"/>
              <a:buAutoNum type="arabicPeriod"/>
            </a:pPr>
            <a:r>
              <a:rPr lang="en-US" altLang="zh-TW" b="0" i="0" dirty="0">
                <a:solidFill>
                  <a:srgbClr val="0D0D0D"/>
                </a:solidFill>
                <a:effectLst/>
                <a:latin typeface="Söhne"/>
              </a:rPr>
              <a:t>File Age: Paper, stone.</a:t>
            </a:r>
          </a:p>
          <a:p>
            <a:pPr marL="457200" indent="-457200" algn="l">
              <a:buFont typeface="+mj-lt"/>
              <a:buAutoNum type="arabicPeriod"/>
            </a:pPr>
            <a:r>
              <a:rPr lang="en-US" altLang="zh-TW" b="0" i="0" dirty="0">
                <a:solidFill>
                  <a:srgbClr val="0D0D0D"/>
                </a:solidFill>
                <a:effectLst/>
                <a:latin typeface="Söhne"/>
              </a:rPr>
              <a:t>Database Evolution:</a:t>
            </a:r>
          </a:p>
          <a:p>
            <a:pPr lvl="1">
              <a:buFont typeface="+mj-lt"/>
              <a:buAutoNum type="arabicPeriod"/>
            </a:pPr>
            <a:r>
              <a:rPr lang="en-US" altLang="zh-TW" b="0" i="0" dirty="0">
                <a:solidFill>
                  <a:srgbClr val="0D0D0D"/>
                </a:solidFill>
                <a:effectLst/>
                <a:latin typeface="Söhne"/>
              </a:rPr>
              <a:t>Hierarchical Database: Emerged in the 1950s to 1960s, based on a tree structure.</a:t>
            </a:r>
          </a:p>
          <a:p>
            <a:pPr lvl="1">
              <a:buFont typeface="+mj-lt"/>
              <a:buAutoNum type="arabicPeriod"/>
            </a:pPr>
            <a:r>
              <a:rPr lang="en-US" altLang="zh-TW" b="0" i="0" dirty="0">
                <a:solidFill>
                  <a:srgbClr val="0D0D0D"/>
                </a:solidFill>
                <a:effectLst/>
                <a:latin typeface="Söhne"/>
              </a:rPr>
              <a:t>Network Database: Used from the 1960s to the 1970s, allowing more complex relationship graph structures.</a:t>
            </a:r>
          </a:p>
          <a:p>
            <a:pPr lvl="1">
              <a:buFont typeface="+mj-lt"/>
              <a:buAutoNum type="arabicPeriod"/>
            </a:pPr>
            <a:r>
              <a:rPr lang="en-US" altLang="zh-TW" b="0" i="0" dirty="0">
                <a:solidFill>
                  <a:srgbClr val="0D0D0D"/>
                </a:solidFill>
                <a:effectLst/>
                <a:latin typeface="Söhne"/>
              </a:rPr>
              <a:t>Relational Database: From the 1970s to the present, proposed by E.F. Codd, uses table structures, and became the mainstream database model (MSDB).</a:t>
            </a:r>
          </a:p>
          <a:p>
            <a:pPr marL="457200" indent="-457200" algn="l">
              <a:buFont typeface="+mj-lt"/>
              <a:buAutoNum type="arabicPeriod"/>
            </a:pPr>
            <a:r>
              <a:rPr lang="en-US" altLang="zh-TW" b="0" i="0" dirty="0">
                <a:solidFill>
                  <a:srgbClr val="0D0D0D"/>
                </a:solidFill>
                <a:effectLst/>
                <a:latin typeface="Söhne"/>
              </a:rPr>
              <a:t>Data Retrieval: The development from manual systems (such as card indexes) to complex digital search engines, discussing how search engines like Google have revolutionized the way we retrieve information by providing relevant search results quickly through complex algorithms.</a:t>
            </a:r>
          </a:p>
          <a:p>
            <a:endParaRPr lang="zh-TW" altLang="en-US" dirty="0"/>
          </a:p>
        </p:txBody>
      </p:sp>
    </p:spTree>
    <p:extLst>
      <p:ext uri="{BB962C8B-B14F-4D97-AF65-F5344CB8AC3E}">
        <p14:creationId xmlns:p14="http://schemas.microsoft.com/office/powerpoint/2010/main" val="26123332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196DA-4B6C-4666-A51D-FBDA4F5CD548}"/>
              </a:ext>
            </a:extLst>
          </p:cNvPr>
          <p:cNvSpPr>
            <a:spLocks noGrp="1"/>
          </p:cNvSpPr>
          <p:nvPr>
            <p:ph type="title"/>
          </p:nvPr>
        </p:nvSpPr>
        <p:spPr/>
        <p:txBody>
          <a:bodyPr>
            <a:normAutofit/>
          </a:bodyPr>
          <a:lstStyle/>
          <a:p>
            <a:r>
              <a:rPr lang="en-US" altLang="zh-TW" sz="3200" b="1" i="0" dirty="0">
                <a:effectLst/>
                <a:latin typeface="+mj-ea"/>
                <a:ea typeface="+mj-ea"/>
              </a:rPr>
              <a:t>Generative AI Business Applications</a:t>
            </a:r>
            <a:endParaRPr lang="zh-TW" altLang="en-US" sz="3200" dirty="0">
              <a:latin typeface="+mj-ea"/>
              <a:ea typeface="+mj-ea"/>
            </a:endParaRPr>
          </a:p>
        </p:txBody>
      </p:sp>
      <p:sp>
        <p:nvSpPr>
          <p:cNvPr id="3" name="內容版面配置區 2">
            <a:extLst>
              <a:ext uri="{FF2B5EF4-FFF2-40B4-BE49-F238E27FC236}">
                <a16:creationId xmlns:a16="http://schemas.microsoft.com/office/drawing/2014/main" id="{4F2EFC93-6274-47CC-AB39-744515822195}"/>
              </a:ext>
            </a:extLst>
          </p:cNvPr>
          <p:cNvSpPr>
            <a:spLocks noGrp="1"/>
          </p:cNvSpPr>
          <p:nvPr>
            <p:ph idx="1"/>
          </p:nvPr>
        </p:nvSpPr>
        <p:spPr/>
        <p:txBody>
          <a:bodyPr>
            <a:normAutofit/>
          </a:bodyPr>
          <a:lstStyle/>
          <a:p>
            <a:pPr algn="l">
              <a:buFont typeface="+mj-lt"/>
              <a:buAutoNum type="arabicPeriod"/>
            </a:pPr>
            <a:r>
              <a:rPr lang="en-US" altLang="zh-TW" b="1" i="0" dirty="0">
                <a:effectLst/>
                <a:latin typeface="Söhne"/>
              </a:rPr>
              <a:t>Content Creation:</a:t>
            </a:r>
          </a:p>
          <a:p>
            <a:pPr lvl="1">
              <a:buFont typeface="Wingdings" panose="05000000000000000000" pitchFamily="2" charset="2"/>
              <a:buChar char="ü"/>
            </a:pPr>
            <a:r>
              <a:rPr lang="en-US" altLang="zh-TW" i="0" dirty="0">
                <a:effectLst/>
                <a:latin typeface="Söhne"/>
              </a:rPr>
              <a:t>Automate the generation of marketing content such as ad copy, social media posts, and blog articles.</a:t>
            </a:r>
          </a:p>
          <a:p>
            <a:pPr algn="l">
              <a:buFont typeface="+mj-lt"/>
              <a:buAutoNum type="arabicPeriod"/>
            </a:pPr>
            <a:r>
              <a:rPr lang="en-US" altLang="zh-TW" b="1" i="0" dirty="0">
                <a:effectLst/>
                <a:latin typeface="Söhne"/>
              </a:rPr>
              <a:t>Personalized Experience:</a:t>
            </a:r>
          </a:p>
          <a:p>
            <a:pPr lvl="1">
              <a:buFont typeface="Wingdings" panose="05000000000000000000" pitchFamily="2" charset="2"/>
              <a:buChar char="ü"/>
            </a:pPr>
            <a:r>
              <a:rPr lang="en-US" altLang="zh-TW" i="0" dirty="0">
                <a:effectLst/>
                <a:latin typeface="Söhne"/>
              </a:rPr>
              <a:t>Provide ecommerce customers with personalized product descriptions and recommendations.</a:t>
            </a:r>
          </a:p>
          <a:p>
            <a:pPr algn="l">
              <a:buFont typeface="+mj-lt"/>
              <a:buAutoNum type="arabicPeriod"/>
            </a:pPr>
            <a:r>
              <a:rPr lang="en-US" altLang="zh-TW" b="1" i="0" dirty="0">
                <a:effectLst/>
                <a:latin typeface="Söhne"/>
              </a:rPr>
              <a:t>Data Analysis and Insights:</a:t>
            </a:r>
          </a:p>
          <a:p>
            <a:pPr lvl="1">
              <a:buFont typeface="Wingdings" panose="05000000000000000000" pitchFamily="2" charset="2"/>
              <a:buChar char="ü"/>
            </a:pPr>
            <a:r>
              <a:rPr lang="en-US" altLang="zh-TW" i="0" dirty="0">
                <a:effectLst/>
                <a:latin typeface="Söhne"/>
              </a:rPr>
              <a:t>Use generative models to analyze big data and extract trends and patterns to support decision-making.</a:t>
            </a:r>
          </a:p>
          <a:p>
            <a:pPr lvl="1">
              <a:buFont typeface="Wingdings" panose="05000000000000000000" pitchFamily="2" charset="2"/>
              <a:buChar char="ü"/>
            </a:pPr>
            <a:r>
              <a:rPr lang="en-US" altLang="zh-TW" i="0" dirty="0">
                <a:effectLst/>
                <a:latin typeface="Söhne"/>
              </a:rPr>
              <a:t>Automatically generate reports and visualize data to aid in understanding complex datasets.</a:t>
            </a:r>
            <a:endParaRPr lang="zh-TW" altLang="en-US" dirty="0"/>
          </a:p>
        </p:txBody>
      </p:sp>
    </p:spTree>
    <p:extLst>
      <p:ext uri="{BB962C8B-B14F-4D97-AF65-F5344CB8AC3E}">
        <p14:creationId xmlns:p14="http://schemas.microsoft.com/office/powerpoint/2010/main" val="22762031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6699B5-1D78-51BF-2FB8-D984AFA34815}"/>
              </a:ext>
            </a:extLst>
          </p:cNvPr>
          <p:cNvSpPr>
            <a:spLocks noGrp="1"/>
          </p:cNvSpPr>
          <p:nvPr>
            <p:ph type="title"/>
          </p:nvPr>
        </p:nvSpPr>
        <p:spPr/>
        <p:txBody>
          <a:bodyPr>
            <a:normAutofit/>
          </a:bodyPr>
          <a:lstStyle/>
          <a:p>
            <a:r>
              <a:rPr lang="en-US" altLang="zh-TW" sz="3200" b="1" i="0" dirty="0">
                <a:effectLst/>
                <a:latin typeface="+mj-ea"/>
                <a:ea typeface="+mj-ea"/>
              </a:rPr>
              <a:t>Generative AI Business Applications</a:t>
            </a:r>
            <a:endParaRPr lang="zh-TW" altLang="en-US" sz="3200" dirty="0">
              <a:latin typeface="+mj-ea"/>
              <a:ea typeface="+mj-ea"/>
            </a:endParaRPr>
          </a:p>
        </p:txBody>
      </p:sp>
      <p:sp>
        <p:nvSpPr>
          <p:cNvPr id="3" name="內容版面配置區 2">
            <a:extLst>
              <a:ext uri="{FF2B5EF4-FFF2-40B4-BE49-F238E27FC236}">
                <a16:creationId xmlns:a16="http://schemas.microsoft.com/office/drawing/2014/main" id="{EC917311-BA13-D4D5-0AEE-75B0C9F0AE38}"/>
              </a:ext>
            </a:extLst>
          </p:cNvPr>
          <p:cNvSpPr>
            <a:spLocks noGrp="1"/>
          </p:cNvSpPr>
          <p:nvPr>
            <p:ph idx="1"/>
          </p:nvPr>
        </p:nvSpPr>
        <p:spPr/>
        <p:txBody>
          <a:bodyPr>
            <a:normAutofit/>
          </a:bodyPr>
          <a:lstStyle/>
          <a:p>
            <a:pPr marL="457200" indent="-457200" algn="l">
              <a:buFont typeface="+mj-lt"/>
              <a:buAutoNum type="arabicPeriod" startAt="4"/>
            </a:pPr>
            <a:r>
              <a:rPr lang="en-US" altLang="zh-TW" b="1" i="0" dirty="0">
                <a:effectLst/>
                <a:latin typeface="Söhne"/>
              </a:rPr>
              <a:t>Simulation and Forecasting:</a:t>
            </a:r>
          </a:p>
          <a:p>
            <a:pPr marL="630936" lvl="1" indent="-457200">
              <a:buFont typeface="Wingdings" panose="05000000000000000000" pitchFamily="2" charset="2"/>
              <a:buChar char="ü"/>
            </a:pPr>
            <a:r>
              <a:rPr lang="en-US" altLang="zh-TW" i="0" dirty="0">
                <a:effectLst/>
                <a:latin typeface="Söhne"/>
              </a:rPr>
              <a:t>In the financial sector, generative models are used to simulate market scenarios and manage investment portfolios.</a:t>
            </a:r>
          </a:p>
          <a:p>
            <a:pPr marL="630936" lvl="1" indent="-457200">
              <a:buFont typeface="Wingdings" panose="05000000000000000000" pitchFamily="2" charset="2"/>
              <a:buChar char="ü"/>
            </a:pPr>
            <a:r>
              <a:rPr lang="en-US" altLang="zh-TW" i="0" dirty="0">
                <a:effectLst/>
                <a:latin typeface="Söhne"/>
              </a:rPr>
              <a:t>In manufacturing, they simulate new product production processes and supply chain changes.</a:t>
            </a:r>
          </a:p>
          <a:p>
            <a:pPr marL="457200" indent="-457200" algn="l">
              <a:buFont typeface="+mj-lt"/>
              <a:buAutoNum type="arabicPeriod" startAt="4"/>
            </a:pPr>
            <a:r>
              <a:rPr lang="en-US" altLang="zh-TW" b="1" i="0" dirty="0">
                <a:effectLst/>
                <a:latin typeface="Söhne"/>
              </a:rPr>
              <a:t>Code Generation and Assistance:</a:t>
            </a:r>
          </a:p>
          <a:p>
            <a:pPr marL="630936" lvl="1" indent="-457200">
              <a:buFont typeface="Wingdings" panose="05000000000000000000" pitchFamily="2" charset="2"/>
              <a:buChar char="ü"/>
            </a:pPr>
            <a:r>
              <a:rPr lang="en-US" altLang="zh-TW" dirty="0">
                <a:effectLst/>
                <a:latin typeface="Söhne"/>
              </a:rPr>
              <a:t>Generate code snippets to aid the development process or automate simple programming tasks.</a:t>
            </a:r>
          </a:p>
          <a:p>
            <a:pPr marL="457200" indent="-457200" algn="l">
              <a:buFont typeface="+mj-lt"/>
              <a:buAutoNum type="arabicPeriod" startAt="4"/>
            </a:pPr>
            <a:r>
              <a:rPr lang="en-US" altLang="zh-TW" b="1" i="0" dirty="0">
                <a:effectLst/>
                <a:latin typeface="Söhne"/>
              </a:rPr>
              <a:t>Automated Drafting of Legal and Contractual Documents:</a:t>
            </a:r>
          </a:p>
          <a:p>
            <a:pPr marL="630936" lvl="1" indent="-457200">
              <a:buFont typeface="Wingdings" panose="05000000000000000000" pitchFamily="2" charset="2"/>
              <a:buChar char="ü"/>
            </a:pPr>
            <a:r>
              <a:rPr lang="en-US" altLang="zh-TW" i="0" dirty="0">
                <a:effectLst/>
                <a:latin typeface="Söhne"/>
              </a:rPr>
              <a:t>Automatically generate or modify contract documents and legal provisions, saving time for legal professionals.</a:t>
            </a:r>
            <a:endParaRPr lang="zh-TW" altLang="en-US" dirty="0"/>
          </a:p>
        </p:txBody>
      </p:sp>
    </p:spTree>
    <p:extLst>
      <p:ext uri="{BB962C8B-B14F-4D97-AF65-F5344CB8AC3E}">
        <p14:creationId xmlns:p14="http://schemas.microsoft.com/office/powerpoint/2010/main" val="28442941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D7203A-3A03-4310-82A6-AE1D3F39AE97}"/>
              </a:ext>
            </a:extLst>
          </p:cNvPr>
          <p:cNvSpPr>
            <a:spLocks noGrp="1"/>
          </p:cNvSpPr>
          <p:nvPr>
            <p:ph type="title"/>
          </p:nvPr>
        </p:nvSpPr>
        <p:spPr/>
        <p:txBody>
          <a:bodyPr>
            <a:normAutofit/>
          </a:bodyPr>
          <a:lstStyle/>
          <a:p>
            <a:r>
              <a:rPr lang="en-US" altLang="zh-TW" sz="3200" dirty="0"/>
              <a:t>Business Application Examples</a:t>
            </a:r>
            <a:endParaRPr lang="zh-TW" altLang="en-US" sz="3200" dirty="0"/>
          </a:p>
        </p:txBody>
      </p:sp>
      <p:sp>
        <p:nvSpPr>
          <p:cNvPr id="3" name="內容版面配置區 2">
            <a:extLst>
              <a:ext uri="{FF2B5EF4-FFF2-40B4-BE49-F238E27FC236}">
                <a16:creationId xmlns:a16="http://schemas.microsoft.com/office/drawing/2014/main" id="{07AEAD46-64B1-485D-9EED-A0167D6A9017}"/>
              </a:ext>
            </a:extLst>
          </p:cNvPr>
          <p:cNvSpPr>
            <a:spLocks noGrp="1"/>
          </p:cNvSpPr>
          <p:nvPr>
            <p:ph idx="1"/>
          </p:nvPr>
        </p:nvSpPr>
        <p:spPr/>
        <p:txBody>
          <a:bodyPr/>
          <a:lstStyle/>
          <a:p>
            <a:r>
              <a:rPr lang="en-US" altLang="zh-TW" dirty="0">
                <a:hlinkClick r:id="rId2"/>
              </a:rPr>
              <a:t>https://www.youtube.com/watch?v=S7xTBa93TX8</a:t>
            </a:r>
            <a:endParaRPr lang="en-US" altLang="zh-TW" dirty="0"/>
          </a:p>
          <a:p>
            <a:endParaRPr lang="zh-TW" altLang="en-US" dirty="0"/>
          </a:p>
        </p:txBody>
      </p:sp>
    </p:spTree>
    <p:extLst>
      <p:ext uri="{BB962C8B-B14F-4D97-AF65-F5344CB8AC3E}">
        <p14:creationId xmlns:p14="http://schemas.microsoft.com/office/powerpoint/2010/main" val="15882801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CA1CEC-3569-4EFA-AEB1-F1FD6BB0D387}"/>
              </a:ext>
            </a:extLst>
          </p:cNvPr>
          <p:cNvSpPr>
            <a:spLocks noGrp="1"/>
          </p:cNvSpPr>
          <p:nvPr>
            <p:ph type="title"/>
          </p:nvPr>
        </p:nvSpPr>
        <p:spPr/>
        <p:txBody>
          <a:bodyPr>
            <a:normAutofit/>
          </a:bodyPr>
          <a:lstStyle/>
          <a:p>
            <a:r>
              <a:rPr lang="en-US" altLang="zh-TW" sz="3200" dirty="0"/>
              <a:t>Traditional Advertising Creation Method</a:t>
            </a:r>
            <a:endParaRPr lang="zh-TW" altLang="en-US" sz="3200" dirty="0"/>
          </a:p>
        </p:txBody>
      </p:sp>
      <p:graphicFrame>
        <p:nvGraphicFramePr>
          <p:cNvPr id="6" name="內容版面配置區 5">
            <a:extLst>
              <a:ext uri="{FF2B5EF4-FFF2-40B4-BE49-F238E27FC236}">
                <a16:creationId xmlns:a16="http://schemas.microsoft.com/office/drawing/2014/main" id="{99EFDA22-8E13-485E-9DD9-FCB851D61A08}"/>
              </a:ext>
            </a:extLst>
          </p:cNvPr>
          <p:cNvGraphicFramePr>
            <a:graphicFrameLocks noGrp="1"/>
          </p:cNvGraphicFramePr>
          <p:nvPr>
            <p:ph idx="1"/>
            <p:extLst>
              <p:ext uri="{D42A27DB-BD31-4B8C-83A1-F6EECF244321}">
                <p14:modId xmlns:p14="http://schemas.microsoft.com/office/powerpoint/2010/main" val="2428003680"/>
              </p:ext>
            </p:extLst>
          </p:nvPr>
        </p:nvGraphicFramePr>
        <p:xfrm>
          <a:off x="1023938" y="2286001"/>
          <a:ext cx="9720262" cy="3986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89236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801E37-2331-772F-AEAE-2C89EF3BA88E}"/>
              </a:ext>
            </a:extLst>
          </p:cNvPr>
          <p:cNvSpPr>
            <a:spLocks noGrp="1"/>
          </p:cNvSpPr>
          <p:nvPr>
            <p:ph type="title"/>
          </p:nvPr>
        </p:nvSpPr>
        <p:spPr/>
        <p:txBody>
          <a:bodyPr>
            <a:normAutofit/>
          </a:bodyPr>
          <a:lstStyle/>
          <a:p>
            <a:r>
              <a:rPr lang="en-US" altLang="zh-TW" sz="3200" dirty="0"/>
              <a:t>Generating advertisements using Generator-GPA</a:t>
            </a:r>
            <a:endParaRPr lang="zh-TW" altLang="en-US" sz="3200" dirty="0"/>
          </a:p>
        </p:txBody>
      </p:sp>
      <p:graphicFrame>
        <p:nvGraphicFramePr>
          <p:cNvPr id="4" name="內容版面配置區 3">
            <a:extLst>
              <a:ext uri="{FF2B5EF4-FFF2-40B4-BE49-F238E27FC236}">
                <a16:creationId xmlns:a16="http://schemas.microsoft.com/office/drawing/2014/main" id="{3E4F16EE-8550-AA04-B91A-B060A9492AF9}"/>
              </a:ext>
            </a:extLst>
          </p:cNvPr>
          <p:cNvGraphicFramePr>
            <a:graphicFrameLocks noGrp="1"/>
          </p:cNvGraphicFramePr>
          <p:nvPr>
            <p:ph idx="1"/>
            <p:extLst>
              <p:ext uri="{D42A27DB-BD31-4B8C-83A1-F6EECF244321}">
                <p14:modId xmlns:p14="http://schemas.microsoft.com/office/powerpoint/2010/main" val="379786078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07619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FC2E08-3E90-43AE-8541-CA05417D1497}"/>
              </a:ext>
            </a:extLst>
          </p:cNvPr>
          <p:cNvSpPr>
            <a:spLocks noGrp="1"/>
          </p:cNvSpPr>
          <p:nvPr>
            <p:ph type="title"/>
          </p:nvPr>
        </p:nvSpPr>
        <p:spPr/>
        <p:txBody>
          <a:bodyPr>
            <a:normAutofit/>
          </a:bodyPr>
          <a:lstStyle/>
          <a:p>
            <a:r>
              <a:rPr lang="en-US" altLang="zh-TW" sz="3200" dirty="0"/>
              <a:t>Python-generated webpage</a:t>
            </a:r>
            <a:endParaRPr lang="zh-TW" altLang="en-US" sz="3200" dirty="0"/>
          </a:p>
        </p:txBody>
      </p:sp>
      <p:sp>
        <p:nvSpPr>
          <p:cNvPr id="3" name="內容版面配置區 2">
            <a:extLst>
              <a:ext uri="{FF2B5EF4-FFF2-40B4-BE49-F238E27FC236}">
                <a16:creationId xmlns:a16="http://schemas.microsoft.com/office/drawing/2014/main" id="{1DC75EDA-8634-40E9-8BC5-F66C1D7AAE96}"/>
              </a:ext>
            </a:extLst>
          </p:cNvPr>
          <p:cNvSpPr>
            <a:spLocks noGrp="1"/>
          </p:cNvSpPr>
          <p:nvPr>
            <p:ph idx="1"/>
          </p:nvPr>
        </p:nvSpPr>
        <p:spPr/>
        <p:txBody>
          <a:bodyPr/>
          <a:lstStyle/>
          <a:p>
            <a:r>
              <a:rPr lang="en-US" altLang="zh-TW" dirty="0"/>
              <a:t>Traditional Webpage Creation Uses:</a:t>
            </a:r>
            <a:r>
              <a:rPr lang="zh-TW" altLang="en-US" dirty="0"/>
              <a:t>：</a:t>
            </a:r>
            <a:endParaRPr lang="en-US" altLang="zh-TW" dirty="0"/>
          </a:p>
          <a:p>
            <a:pPr>
              <a:buFont typeface="Wingdings" panose="05000000000000000000" pitchFamily="2" charset="2"/>
              <a:buChar char="ü"/>
            </a:pPr>
            <a:r>
              <a:rPr lang="en-US" altLang="zh-TW" dirty="0"/>
              <a:t>HTML + CSS</a:t>
            </a:r>
          </a:p>
          <a:p>
            <a:pPr>
              <a:buFont typeface="Wingdings" panose="05000000000000000000" pitchFamily="2" charset="2"/>
              <a:buChar char="ü"/>
            </a:pPr>
            <a:endParaRPr lang="en-US" altLang="zh-TW" dirty="0"/>
          </a:p>
          <a:p>
            <a:pPr>
              <a:buFont typeface="Wingdings" panose="05000000000000000000" pitchFamily="2" charset="2"/>
              <a:buChar char="ü"/>
            </a:pPr>
            <a:endParaRPr lang="en-US" altLang="zh-TW" dirty="0"/>
          </a:p>
          <a:p>
            <a:endParaRPr lang="en-US" altLang="zh-TW" dirty="0"/>
          </a:p>
          <a:p>
            <a:r>
              <a:rPr lang="en-US" altLang="zh-TW" dirty="0"/>
              <a:t>What if you don't know HTML + CSS?</a:t>
            </a:r>
          </a:p>
          <a:p>
            <a:pPr>
              <a:buFont typeface="Wingdings" panose="05000000000000000000" pitchFamily="2" charset="2"/>
              <a:buChar char="ü"/>
            </a:pPr>
            <a:r>
              <a:rPr lang="en-US" altLang="zh-TW" dirty="0"/>
              <a:t>Python + Streamlit</a:t>
            </a:r>
            <a:endParaRPr lang="zh-TW" altLang="en-US" dirty="0"/>
          </a:p>
        </p:txBody>
      </p:sp>
      <p:pic>
        <p:nvPicPr>
          <p:cNvPr id="5" name="圖片 4">
            <a:extLst>
              <a:ext uri="{FF2B5EF4-FFF2-40B4-BE49-F238E27FC236}">
                <a16:creationId xmlns:a16="http://schemas.microsoft.com/office/drawing/2014/main" id="{53DA33B5-11BA-5652-E62A-1791417FA2CC}"/>
              </a:ext>
            </a:extLst>
          </p:cNvPr>
          <p:cNvPicPr>
            <a:picLocks noChangeAspect="1"/>
          </p:cNvPicPr>
          <p:nvPr/>
        </p:nvPicPr>
        <p:blipFill>
          <a:blip r:embed="rId2"/>
          <a:stretch>
            <a:fillRect/>
          </a:stretch>
        </p:blipFill>
        <p:spPr>
          <a:xfrm>
            <a:off x="7013717" y="2617324"/>
            <a:ext cx="3452159" cy="3360711"/>
          </a:xfrm>
          <a:prstGeom prst="rect">
            <a:avLst/>
          </a:prstGeom>
        </p:spPr>
      </p:pic>
    </p:spTree>
    <p:extLst>
      <p:ext uri="{BB962C8B-B14F-4D97-AF65-F5344CB8AC3E}">
        <p14:creationId xmlns:p14="http://schemas.microsoft.com/office/powerpoint/2010/main" val="6744214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47FB3B-4CAE-4220-B6C1-7C92ADAC7557}"/>
              </a:ext>
            </a:extLst>
          </p:cNvPr>
          <p:cNvSpPr>
            <a:spLocks noGrp="1"/>
          </p:cNvSpPr>
          <p:nvPr>
            <p:ph type="title"/>
          </p:nvPr>
        </p:nvSpPr>
        <p:spPr/>
        <p:txBody>
          <a:bodyPr>
            <a:normAutofit/>
          </a:bodyPr>
          <a:lstStyle/>
          <a:p>
            <a:r>
              <a:rPr lang="en-US" altLang="zh-TW" sz="3200" dirty="0"/>
              <a:t>Streamlit</a:t>
            </a:r>
            <a:endParaRPr lang="zh-TW" altLang="en-US" sz="3200" dirty="0"/>
          </a:p>
        </p:txBody>
      </p:sp>
      <p:sp>
        <p:nvSpPr>
          <p:cNvPr id="3" name="內容版面配置區 2">
            <a:extLst>
              <a:ext uri="{FF2B5EF4-FFF2-40B4-BE49-F238E27FC236}">
                <a16:creationId xmlns:a16="http://schemas.microsoft.com/office/drawing/2014/main" id="{8B305053-764A-4935-A121-5EE570E02FE6}"/>
              </a:ext>
            </a:extLst>
          </p:cNvPr>
          <p:cNvSpPr>
            <a:spLocks noGrp="1"/>
          </p:cNvSpPr>
          <p:nvPr>
            <p:ph idx="1"/>
          </p:nvPr>
        </p:nvSpPr>
        <p:spPr>
          <a:xfrm>
            <a:off x="1024128" y="2286000"/>
            <a:ext cx="9720073" cy="487680"/>
          </a:xfrm>
        </p:spPr>
        <p:txBody>
          <a:bodyPr/>
          <a:lstStyle/>
          <a:p>
            <a:r>
              <a:rPr lang="en-US" altLang="zh-TW" dirty="0"/>
              <a:t>https://streamlit.io/</a:t>
            </a:r>
            <a:endParaRPr lang="zh-TW" altLang="en-US" dirty="0"/>
          </a:p>
        </p:txBody>
      </p:sp>
      <p:pic>
        <p:nvPicPr>
          <p:cNvPr id="5" name="圖片 4">
            <a:extLst>
              <a:ext uri="{FF2B5EF4-FFF2-40B4-BE49-F238E27FC236}">
                <a16:creationId xmlns:a16="http://schemas.microsoft.com/office/drawing/2014/main" id="{91D9B86B-34C4-4FBB-BEE8-6C55D15D303B}"/>
              </a:ext>
            </a:extLst>
          </p:cNvPr>
          <p:cNvPicPr>
            <a:picLocks noChangeAspect="1"/>
          </p:cNvPicPr>
          <p:nvPr/>
        </p:nvPicPr>
        <p:blipFill>
          <a:blip r:embed="rId2"/>
          <a:stretch>
            <a:fillRect/>
          </a:stretch>
        </p:blipFill>
        <p:spPr>
          <a:xfrm>
            <a:off x="1024128" y="2773680"/>
            <a:ext cx="7650480" cy="3725262"/>
          </a:xfrm>
          <a:prstGeom prst="rect">
            <a:avLst/>
          </a:prstGeom>
        </p:spPr>
      </p:pic>
    </p:spTree>
    <p:extLst>
      <p:ext uri="{BB962C8B-B14F-4D97-AF65-F5344CB8AC3E}">
        <p14:creationId xmlns:p14="http://schemas.microsoft.com/office/powerpoint/2010/main" val="15946222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D7237D-8554-E9EF-20C0-787F7CD39867}"/>
              </a:ext>
            </a:extLst>
          </p:cNvPr>
          <p:cNvSpPr>
            <a:spLocks noGrp="1"/>
          </p:cNvSpPr>
          <p:nvPr>
            <p:ph type="title"/>
          </p:nvPr>
        </p:nvSpPr>
        <p:spPr/>
        <p:txBody>
          <a:bodyPr>
            <a:normAutofit/>
          </a:bodyPr>
          <a:lstStyle/>
          <a:p>
            <a:r>
              <a:rPr lang="en-US" altLang="zh-TW" sz="3200" dirty="0"/>
              <a:t>Documentation</a:t>
            </a:r>
            <a:endParaRPr lang="zh-TW" altLang="en-US" sz="3200" dirty="0"/>
          </a:p>
        </p:txBody>
      </p:sp>
      <p:pic>
        <p:nvPicPr>
          <p:cNvPr id="5" name="內容版面配置區 4">
            <a:extLst>
              <a:ext uri="{FF2B5EF4-FFF2-40B4-BE49-F238E27FC236}">
                <a16:creationId xmlns:a16="http://schemas.microsoft.com/office/drawing/2014/main" id="{61C717B2-AD97-DFF6-F7B3-86A0A2BB1173}"/>
              </a:ext>
            </a:extLst>
          </p:cNvPr>
          <p:cNvPicPr>
            <a:picLocks noGrp="1" noChangeAspect="1"/>
          </p:cNvPicPr>
          <p:nvPr>
            <p:ph idx="1"/>
          </p:nvPr>
        </p:nvPicPr>
        <p:blipFill>
          <a:blip r:embed="rId2"/>
          <a:stretch>
            <a:fillRect/>
          </a:stretch>
        </p:blipFill>
        <p:spPr>
          <a:xfrm>
            <a:off x="744509" y="2084832"/>
            <a:ext cx="8170620" cy="4022725"/>
          </a:xfrm>
        </p:spPr>
      </p:pic>
      <p:pic>
        <p:nvPicPr>
          <p:cNvPr id="7" name="圖片 6">
            <a:extLst>
              <a:ext uri="{FF2B5EF4-FFF2-40B4-BE49-F238E27FC236}">
                <a16:creationId xmlns:a16="http://schemas.microsoft.com/office/drawing/2014/main" id="{B0ED3377-13E3-DC79-3A08-0AEB5611E615}"/>
              </a:ext>
            </a:extLst>
          </p:cNvPr>
          <p:cNvPicPr>
            <a:picLocks noChangeAspect="1"/>
          </p:cNvPicPr>
          <p:nvPr/>
        </p:nvPicPr>
        <p:blipFill>
          <a:blip r:embed="rId3"/>
          <a:stretch>
            <a:fillRect/>
          </a:stretch>
        </p:blipFill>
        <p:spPr>
          <a:xfrm>
            <a:off x="7450317" y="5764553"/>
            <a:ext cx="4551981" cy="1016462"/>
          </a:xfrm>
          <a:prstGeom prst="rect">
            <a:avLst/>
          </a:prstGeom>
        </p:spPr>
      </p:pic>
    </p:spTree>
    <p:extLst>
      <p:ext uri="{BB962C8B-B14F-4D97-AF65-F5344CB8AC3E}">
        <p14:creationId xmlns:p14="http://schemas.microsoft.com/office/powerpoint/2010/main" val="18350171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923EB7-76CB-4B7C-8532-05A57F92A30A}"/>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Apply for an OPENAI API KEY</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12041B6D-1A3B-4DFC-ACD5-3198550C0328}"/>
              </a:ext>
            </a:extLst>
          </p:cNvPr>
          <p:cNvPicPr>
            <a:picLocks noGrp="1" noChangeAspect="1"/>
          </p:cNvPicPr>
          <p:nvPr>
            <p:ph idx="1"/>
          </p:nvPr>
        </p:nvPicPr>
        <p:blipFill>
          <a:blip r:embed="rId2"/>
          <a:stretch>
            <a:fillRect/>
          </a:stretch>
        </p:blipFill>
        <p:spPr>
          <a:xfrm>
            <a:off x="1446896" y="2286000"/>
            <a:ext cx="8874346" cy="4022725"/>
          </a:xfrm>
        </p:spPr>
      </p:pic>
    </p:spTree>
    <p:extLst>
      <p:ext uri="{BB962C8B-B14F-4D97-AF65-F5344CB8AC3E}">
        <p14:creationId xmlns:p14="http://schemas.microsoft.com/office/powerpoint/2010/main" val="15695044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A459B-CABC-42B1-960F-97FF031E2290}"/>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Apply for an OPENAI API KEY</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2CD7CA0D-8532-46B3-B45D-C6E5F32FCBC2}"/>
              </a:ext>
            </a:extLst>
          </p:cNvPr>
          <p:cNvPicPr>
            <a:picLocks noGrp="1" noChangeAspect="1"/>
          </p:cNvPicPr>
          <p:nvPr>
            <p:ph idx="1"/>
          </p:nvPr>
        </p:nvPicPr>
        <p:blipFill>
          <a:blip r:embed="rId2"/>
          <a:stretch>
            <a:fillRect/>
          </a:stretch>
        </p:blipFill>
        <p:spPr>
          <a:xfrm>
            <a:off x="1336328" y="2286000"/>
            <a:ext cx="9095482" cy="4022725"/>
          </a:xfrm>
        </p:spPr>
      </p:pic>
    </p:spTree>
    <p:extLst>
      <p:ext uri="{BB962C8B-B14F-4D97-AF65-F5344CB8AC3E}">
        <p14:creationId xmlns:p14="http://schemas.microsoft.com/office/powerpoint/2010/main" val="37634601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47AD16-D9F7-C404-D6B0-8141382CC9E7}"/>
              </a:ext>
            </a:extLst>
          </p:cNvPr>
          <p:cNvSpPr>
            <a:spLocks noGrp="1"/>
          </p:cNvSpPr>
          <p:nvPr>
            <p:ph type="title"/>
          </p:nvPr>
        </p:nvSpPr>
        <p:spPr/>
        <p:txBody>
          <a:bodyPr/>
          <a:lstStyle/>
          <a:p>
            <a:r>
              <a:rPr lang="en-US" altLang="zh-TW" dirty="0"/>
              <a:t>Hierarchical Database</a:t>
            </a:r>
            <a:endParaRPr lang="zh-TW" altLang="en-US" dirty="0"/>
          </a:p>
        </p:txBody>
      </p:sp>
      <p:sp>
        <p:nvSpPr>
          <p:cNvPr id="3" name="內容版面配置區 2">
            <a:extLst>
              <a:ext uri="{FF2B5EF4-FFF2-40B4-BE49-F238E27FC236}">
                <a16:creationId xmlns:a16="http://schemas.microsoft.com/office/drawing/2014/main" id="{2EC1F5C6-50D7-C85F-E2EA-E7B36185C943}"/>
              </a:ext>
            </a:extLst>
          </p:cNvPr>
          <p:cNvSpPr>
            <a:spLocks noGrp="1"/>
          </p:cNvSpPr>
          <p:nvPr>
            <p:ph idx="1"/>
          </p:nvPr>
        </p:nvSpPr>
        <p:spPr>
          <a:xfrm>
            <a:off x="1024128" y="2084832"/>
            <a:ext cx="9720073" cy="4023360"/>
          </a:xfrm>
        </p:spPr>
        <p:txBody>
          <a:bodyPr vert="horz" lIns="45720" tIns="45720" rIns="45720" bIns="45720" rtlCol="0">
            <a:normAutofit/>
          </a:bodyPr>
          <a:lstStyle/>
          <a:p>
            <a:pPr>
              <a:buFont typeface="Arial" panose="020B0604020202020204" pitchFamily="34" charset="0"/>
              <a:buChar char="•"/>
            </a:pPr>
            <a:r>
              <a:rPr lang="en-US" altLang="zh-TW" dirty="0"/>
              <a:t>A data model that uses a tree structure to describe entities and their relationships. </a:t>
            </a:r>
          </a:p>
          <a:p>
            <a:pPr>
              <a:buFont typeface="Arial" panose="020B0604020202020204" pitchFamily="34" charset="0"/>
              <a:buChar char="•"/>
            </a:pPr>
            <a:r>
              <a:rPr lang="en-US" altLang="zh-TW" dirty="0"/>
              <a:t>The advantage of this type is that the data structure is pyramid-like, making it very straightforward and clear to describe data at different levels within the same category.</a:t>
            </a:r>
          </a:p>
          <a:p>
            <a:pPr>
              <a:buFont typeface="Arial" panose="020B0604020202020204" pitchFamily="34" charset="0"/>
              <a:buChar char="•"/>
            </a:pPr>
            <a:r>
              <a:rPr lang="en-US" altLang="zh-TW" dirty="0"/>
              <a:t> The downside is that when the relationships between data become complex, it leads to inconvenience in management and maintenance.</a:t>
            </a:r>
            <a:endParaRPr lang="zh-TW" altLang="en-US" dirty="0"/>
          </a:p>
        </p:txBody>
      </p:sp>
      <p:pic>
        <p:nvPicPr>
          <p:cNvPr id="5" name="圖片 4">
            <a:extLst>
              <a:ext uri="{FF2B5EF4-FFF2-40B4-BE49-F238E27FC236}">
                <a16:creationId xmlns:a16="http://schemas.microsoft.com/office/drawing/2014/main" id="{F885738C-13AC-C3F5-20A8-C903261522FA}"/>
              </a:ext>
            </a:extLst>
          </p:cNvPr>
          <p:cNvPicPr>
            <a:picLocks noChangeAspect="1"/>
          </p:cNvPicPr>
          <p:nvPr/>
        </p:nvPicPr>
        <p:blipFill>
          <a:blip r:embed="rId2"/>
          <a:stretch>
            <a:fillRect/>
          </a:stretch>
        </p:blipFill>
        <p:spPr>
          <a:xfrm>
            <a:off x="2954543" y="4676846"/>
            <a:ext cx="6282914" cy="2181154"/>
          </a:xfrm>
          <a:prstGeom prst="rect">
            <a:avLst/>
          </a:prstGeom>
        </p:spPr>
      </p:pic>
    </p:spTree>
    <p:extLst>
      <p:ext uri="{BB962C8B-B14F-4D97-AF65-F5344CB8AC3E}">
        <p14:creationId xmlns:p14="http://schemas.microsoft.com/office/powerpoint/2010/main" val="2526860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324915-96D5-4D9E-8805-527B03A4AC2B}"/>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Apply for an OPENAI API KEY</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DAD907D9-A12C-4590-94CF-C34B58B720C8}"/>
              </a:ext>
            </a:extLst>
          </p:cNvPr>
          <p:cNvPicPr>
            <a:picLocks noGrp="1" noChangeAspect="1"/>
          </p:cNvPicPr>
          <p:nvPr>
            <p:ph idx="1"/>
          </p:nvPr>
        </p:nvPicPr>
        <p:blipFill>
          <a:blip r:embed="rId2"/>
          <a:stretch>
            <a:fillRect/>
          </a:stretch>
        </p:blipFill>
        <p:spPr>
          <a:xfrm>
            <a:off x="1467969" y="2286000"/>
            <a:ext cx="8832199" cy="4022725"/>
          </a:xfrm>
        </p:spPr>
      </p:pic>
    </p:spTree>
    <p:extLst>
      <p:ext uri="{BB962C8B-B14F-4D97-AF65-F5344CB8AC3E}">
        <p14:creationId xmlns:p14="http://schemas.microsoft.com/office/powerpoint/2010/main" val="25204664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D0604F-AE6A-4B55-A101-B85A9445104A}"/>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Apply for an OPENAI API KEY</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F0FF0A81-8C00-4833-AD52-3A03A49CDE99}"/>
              </a:ext>
            </a:extLst>
          </p:cNvPr>
          <p:cNvPicPr>
            <a:picLocks noGrp="1" noChangeAspect="1"/>
          </p:cNvPicPr>
          <p:nvPr>
            <p:ph idx="1"/>
          </p:nvPr>
        </p:nvPicPr>
        <p:blipFill>
          <a:blip r:embed="rId2"/>
          <a:stretch>
            <a:fillRect/>
          </a:stretch>
        </p:blipFill>
        <p:spPr>
          <a:xfrm>
            <a:off x="2080894" y="2286000"/>
            <a:ext cx="7606349" cy="4022725"/>
          </a:xfrm>
        </p:spPr>
      </p:pic>
      <p:sp>
        <p:nvSpPr>
          <p:cNvPr id="6" name="矩形: 圓角 5">
            <a:extLst>
              <a:ext uri="{FF2B5EF4-FFF2-40B4-BE49-F238E27FC236}">
                <a16:creationId xmlns:a16="http://schemas.microsoft.com/office/drawing/2014/main" id="{5D1A3185-BE79-4160-A4D6-7406FBE0BAEF}"/>
              </a:ext>
            </a:extLst>
          </p:cNvPr>
          <p:cNvSpPr/>
          <p:nvPr/>
        </p:nvSpPr>
        <p:spPr>
          <a:xfrm>
            <a:off x="2080894" y="3324113"/>
            <a:ext cx="1264734" cy="204395"/>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577777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1A7C5-2ACF-4ECC-AB8C-CB0CC8A5E42B}"/>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Apply for an OPENAI API KEY</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5E819290-7500-41FD-B36A-82351D149C63}"/>
              </a:ext>
            </a:extLst>
          </p:cNvPr>
          <p:cNvPicPr>
            <a:picLocks noGrp="1" noChangeAspect="1"/>
          </p:cNvPicPr>
          <p:nvPr>
            <p:ph idx="1"/>
          </p:nvPr>
        </p:nvPicPr>
        <p:blipFill>
          <a:blip r:embed="rId2"/>
          <a:stretch>
            <a:fillRect/>
          </a:stretch>
        </p:blipFill>
        <p:spPr>
          <a:xfrm>
            <a:off x="1990127" y="2286000"/>
            <a:ext cx="7787883" cy="4022725"/>
          </a:xfrm>
        </p:spPr>
      </p:pic>
      <p:sp>
        <p:nvSpPr>
          <p:cNvPr id="3" name="矩形 2">
            <a:extLst>
              <a:ext uri="{FF2B5EF4-FFF2-40B4-BE49-F238E27FC236}">
                <a16:creationId xmlns:a16="http://schemas.microsoft.com/office/drawing/2014/main" id="{7A1BB1DF-4C70-71E6-20CD-D0D24099482A}"/>
              </a:ext>
            </a:extLst>
          </p:cNvPr>
          <p:cNvSpPr/>
          <p:nvPr/>
        </p:nvSpPr>
        <p:spPr>
          <a:xfrm>
            <a:off x="8093093" y="5251251"/>
            <a:ext cx="3369833" cy="12478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altLang="zh-TW" b="0" i="0" dirty="0">
                <a:solidFill>
                  <a:schemeClr val="bg1"/>
                </a:solidFill>
                <a:effectLst/>
                <a:latin typeface="Söhne"/>
              </a:rPr>
              <a:t>Remember to save your API KEY securely; once you close the pop-up window, you won't be able to see the full API KEY again.</a:t>
            </a:r>
            <a:endParaRPr lang="zh-TW" altLang="en-US" dirty="0">
              <a:solidFill>
                <a:schemeClr val="bg1"/>
              </a:solidFill>
              <a:latin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347239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45A24-C15D-4A44-BC29-43CB38C496DD}"/>
              </a:ext>
            </a:extLst>
          </p:cNvPr>
          <p:cNvSpPr>
            <a:spLocks noGrp="1"/>
          </p:cNvSpPr>
          <p:nvPr>
            <p:ph type="title"/>
          </p:nvPr>
        </p:nvSpPr>
        <p:spPr/>
        <p:txBody>
          <a:bodyPr>
            <a:normAutofit/>
          </a:bodyPr>
          <a:lstStyle/>
          <a:p>
            <a:r>
              <a:rPr lang="en-US" altLang="zh-TW" sz="3200" dirty="0"/>
              <a:t>Check API Key Balance</a:t>
            </a:r>
            <a:endParaRPr lang="zh-TW" altLang="en-US" sz="3200" dirty="0"/>
          </a:p>
        </p:txBody>
      </p:sp>
      <p:sp>
        <p:nvSpPr>
          <p:cNvPr id="3" name="內容版面配置區 2">
            <a:extLst>
              <a:ext uri="{FF2B5EF4-FFF2-40B4-BE49-F238E27FC236}">
                <a16:creationId xmlns:a16="http://schemas.microsoft.com/office/drawing/2014/main" id="{A8EB364A-A53B-46E0-BD71-64C7994FBADD}"/>
              </a:ext>
            </a:extLst>
          </p:cNvPr>
          <p:cNvSpPr>
            <a:spLocks noGrp="1"/>
          </p:cNvSpPr>
          <p:nvPr>
            <p:ph idx="1"/>
          </p:nvPr>
        </p:nvSpPr>
        <p:spPr>
          <a:xfrm>
            <a:off x="1024128" y="2084832"/>
            <a:ext cx="9720073" cy="4023360"/>
          </a:xfrm>
        </p:spPr>
        <p:txBody>
          <a:bodyPr/>
          <a:lstStyle/>
          <a:p>
            <a:r>
              <a:rPr lang="en-US" altLang="zh-TW" dirty="0"/>
              <a:t>https://platform.openai.com/usage</a:t>
            </a:r>
            <a:endParaRPr lang="zh-TW" altLang="en-US" dirty="0"/>
          </a:p>
        </p:txBody>
      </p:sp>
      <p:pic>
        <p:nvPicPr>
          <p:cNvPr id="5" name="圖片 4">
            <a:extLst>
              <a:ext uri="{FF2B5EF4-FFF2-40B4-BE49-F238E27FC236}">
                <a16:creationId xmlns:a16="http://schemas.microsoft.com/office/drawing/2014/main" id="{24A48C2F-9F85-42CB-8AC7-32E4B4C18011}"/>
              </a:ext>
            </a:extLst>
          </p:cNvPr>
          <p:cNvPicPr>
            <a:picLocks noChangeAspect="1"/>
          </p:cNvPicPr>
          <p:nvPr/>
        </p:nvPicPr>
        <p:blipFill>
          <a:blip r:embed="rId2"/>
          <a:stretch>
            <a:fillRect/>
          </a:stretch>
        </p:blipFill>
        <p:spPr>
          <a:xfrm>
            <a:off x="1024128" y="2627839"/>
            <a:ext cx="10133704" cy="4032147"/>
          </a:xfrm>
          <a:prstGeom prst="rect">
            <a:avLst/>
          </a:prstGeom>
        </p:spPr>
      </p:pic>
      <p:sp>
        <p:nvSpPr>
          <p:cNvPr id="6" name="矩形: 圓角 5">
            <a:extLst>
              <a:ext uri="{FF2B5EF4-FFF2-40B4-BE49-F238E27FC236}">
                <a16:creationId xmlns:a16="http://schemas.microsoft.com/office/drawing/2014/main" id="{817EB94B-42EC-4C2C-92AE-E08626A180D7}"/>
              </a:ext>
            </a:extLst>
          </p:cNvPr>
          <p:cNvSpPr/>
          <p:nvPr/>
        </p:nvSpPr>
        <p:spPr>
          <a:xfrm>
            <a:off x="8304904" y="3517751"/>
            <a:ext cx="2862968" cy="314223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DDE32A40-A3C4-4643-8D29-867A957BBD4E}"/>
              </a:ext>
            </a:extLst>
          </p:cNvPr>
          <p:cNvSpPr/>
          <p:nvPr/>
        </p:nvSpPr>
        <p:spPr>
          <a:xfrm>
            <a:off x="1024128" y="4206240"/>
            <a:ext cx="1407100" cy="27969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38528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2923EB-8D4C-4213-8E70-995233BDF64F}"/>
              </a:ext>
            </a:extLst>
          </p:cNvPr>
          <p:cNvSpPr>
            <a:spLocks noGrp="1"/>
          </p:cNvSpPr>
          <p:nvPr>
            <p:ph type="title"/>
          </p:nvPr>
        </p:nvSpPr>
        <p:spPr/>
        <p:txBody>
          <a:bodyPr>
            <a:normAutofit/>
          </a:bodyPr>
          <a:lstStyle/>
          <a:p>
            <a:r>
              <a:rPr lang="en-US" altLang="zh-TW" sz="3200" dirty="0" err="1"/>
              <a:t>Pycharm</a:t>
            </a:r>
            <a:endParaRPr lang="zh-TW" altLang="en-US" sz="3200" dirty="0"/>
          </a:p>
        </p:txBody>
      </p:sp>
      <p:pic>
        <p:nvPicPr>
          <p:cNvPr id="5" name="內容版面配置區 4">
            <a:extLst>
              <a:ext uri="{FF2B5EF4-FFF2-40B4-BE49-F238E27FC236}">
                <a16:creationId xmlns:a16="http://schemas.microsoft.com/office/drawing/2014/main" id="{EF321B81-7549-45CD-A57E-6BF53D282C8A}"/>
              </a:ext>
            </a:extLst>
          </p:cNvPr>
          <p:cNvPicPr>
            <a:picLocks noGrp="1" noChangeAspect="1"/>
          </p:cNvPicPr>
          <p:nvPr>
            <p:ph idx="1"/>
          </p:nvPr>
        </p:nvPicPr>
        <p:blipFill>
          <a:blip r:embed="rId2"/>
          <a:stretch>
            <a:fillRect/>
          </a:stretch>
        </p:blipFill>
        <p:spPr>
          <a:xfrm>
            <a:off x="1545567" y="2286000"/>
            <a:ext cx="8677004" cy="4022725"/>
          </a:xfrm>
        </p:spPr>
      </p:pic>
    </p:spTree>
    <p:extLst>
      <p:ext uri="{BB962C8B-B14F-4D97-AF65-F5344CB8AC3E}">
        <p14:creationId xmlns:p14="http://schemas.microsoft.com/office/powerpoint/2010/main" val="19275632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A709D4-BA63-4CCA-8796-ACBD3D320CCE}"/>
              </a:ext>
            </a:extLst>
          </p:cNvPr>
          <p:cNvSpPr>
            <a:spLocks noGrp="1"/>
          </p:cNvSpPr>
          <p:nvPr>
            <p:ph type="title"/>
          </p:nvPr>
        </p:nvSpPr>
        <p:spPr/>
        <p:txBody>
          <a:bodyPr>
            <a:normAutofit/>
          </a:bodyPr>
          <a:lstStyle/>
          <a:p>
            <a:r>
              <a:rPr lang="en-US" altLang="zh-TW" sz="3200" dirty="0"/>
              <a:t>Testing API KEY with Python</a:t>
            </a:r>
            <a:endParaRPr lang="zh-TW" altLang="en-US" sz="3200" dirty="0"/>
          </a:p>
        </p:txBody>
      </p:sp>
      <p:pic>
        <p:nvPicPr>
          <p:cNvPr id="5" name="內容版面配置區 4">
            <a:extLst>
              <a:ext uri="{FF2B5EF4-FFF2-40B4-BE49-F238E27FC236}">
                <a16:creationId xmlns:a16="http://schemas.microsoft.com/office/drawing/2014/main" id="{1DF199E3-6DEC-41A1-9C0F-A46457EB7521}"/>
              </a:ext>
            </a:extLst>
          </p:cNvPr>
          <p:cNvPicPr>
            <a:picLocks noGrp="1" noChangeAspect="1"/>
          </p:cNvPicPr>
          <p:nvPr>
            <p:ph idx="1"/>
          </p:nvPr>
        </p:nvPicPr>
        <p:blipFill>
          <a:blip r:embed="rId2"/>
          <a:stretch>
            <a:fillRect/>
          </a:stretch>
        </p:blipFill>
        <p:spPr>
          <a:xfrm>
            <a:off x="3797187" y="2084832"/>
            <a:ext cx="4173953" cy="4538173"/>
          </a:xfrm>
        </p:spPr>
      </p:pic>
    </p:spTree>
    <p:extLst>
      <p:ext uri="{BB962C8B-B14F-4D97-AF65-F5344CB8AC3E}">
        <p14:creationId xmlns:p14="http://schemas.microsoft.com/office/powerpoint/2010/main" val="36146689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4F0A67-8AA6-4153-8EBC-9E92F5783664}"/>
              </a:ext>
            </a:extLst>
          </p:cNvPr>
          <p:cNvSpPr>
            <a:spLocks noGrp="1"/>
          </p:cNvSpPr>
          <p:nvPr>
            <p:ph type="title"/>
          </p:nvPr>
        </p:nvSpPr>
        <p:spPr/>
        <p:txBody>
          <a:bodyPr>
            <a:normAutofit/>
          </a:bodyPr>
          <a:lstStyle/>
          <a:p>
            <a:r>
              <a:rPr lang="en-US" altLang="zh-TW" sz="3200" b="0" i="0" dirty="0">
                <a:solidFill>
                  <a:srgbClr val="0D0D0D"/>
                </a:solidFill>
                <a:effectLst/>
                <a:latin typeface="+mj-ea"/>
                <a:ea typeface="+mj-ea"/>
              </a:rPr>
              <a:t>Application for the next lesson</a:t>
            </a:r>
            <a:endParaRPr lang="zh-TW" altLang="en-US" sz="3200" dirty="0">
              <a:latin typeface="+mj-ea"/>
              <a:ea typeface="+mj-ea"/>
            </a:endParaRPr>
          </a:p>
        </p:txBody>
      </p:sp>
      <p:pic>
        <p:nvPicPr>
          <p:cNvPr id="5" name="內容版面配置區 4">
            <a:extLst>
              <a:ext uri="{FF2B5EF4-FFF2-40B4-BE49-F238E27FC236}">
                <a16:creationId xmlns:a16="http://schemas.microsoft.com/office/drawing/2014/main" id="{5CF799BE-FF0A-46D1-9F34-B196AFAE05A9}"/>
              </a:ext>
            </a:extLst>
          </p:cNvPr>
          <p:cNvPicPr>
            <a:picLocks noGrp="1" noChangeAspect="1"/>
          </p:cNvPicPr>
          <p:nvPr>
            <p:ph idx="1"/>
          </p:nvPr>
        </p:nvPicPr>
        <p:blipFill>
          <a:blip r:embed="rId2"/>
          <a:stretch>
            <a:fillRect/>
          </a:stretch>
        </p:blipFill>
        <p:spPr>
          <a:xfrm>
            <a:off x="1077442" y="2286000"/>
            <a:ext cx="9613253" cy="4022725"/>
          </a:xfrm>
        </p:spPr>
      </p:pic>
    </p:spTree>
    <p:extLst>
      <p:ext uri="{BB962C8B-B14F-4D97-AF65-F5344CB8AC3E}">
        <p14:creationId xmlns:p14="http://schemas.microsoft.com/office/powerpoint/2010/main" val="31625204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696FBC-392E-69A5-BAA5-04CBAB715E31}"/>
              </a:ext>
            </a:extLst>
          </p:cNvPr>
          <p:cNvSpPr>
            <a:spLocks noGrp="1"/>
          </p:cNvSpPr>
          <p:nvPr>
            <p:ph type="title"/>
          </p:nvPr>
        </p:nvSpPr>
        <p:spPr/>
        <p:txBody>
          <a:bodyPr>
            <a:normAutofit/>
          </a:bodyPr>
          <a:lstStyle/>
          <a:p>
            <a:r>
              <a:rPr lang="en-US" altLang="zh-TW" sz="3200" dirty="0"/>
              <a:t>Network Database</a:t>
            </a:r>
            <a:endParaRPr lang="zh-TW" altLang="en-US" sz="3200" dirty="0"/>
          </a:p>
        </p:txBody>
      </p:sp>
      <p:sp>
        <p:nvSpPr>
          <p:cNvPr id="3" name="內容版面配置區 2">
            <a:extLst>
              <a:ext uri="{FF2B5EF4-FFF2-40B4-BE49-F238E27FC236}">
                <a16:creationId xmlns:a16="http://schemas.microsoft.com/office/drawing/2014/main" id="{0FEF7B9F-434F-1041-661A-693405585CA0}"/>
              </a:ext>
            </a:extLst>
          </p:cNvPr>
          <p:cNvSpPr>
            <a:spLocks noGrp="1"/>
          </p:cNvSpPr>
          <p:nvPr>
            <p:ph idx="1"/>
          </p:nvPr>
        </p:nvSpPr>
        <p:spPr>
          <a:xfrm>
            <a:off x="1024127" y="2084832"/>
            <a:ext cx="9720073" cy="4023360"/>
          </a:xfrm>
        </p:spPr>
        <p:txBody>
          <a:bodyPr/>
          <a:lstStyle/>
          <a:p>
            <a:pPr algn="l">
              <a:buFont typeface="Arial" panose="020B0604020202020204" pitchFamily="34" charset="0"/>
              <a:buChar char="•"/>
            </a:pPr>
            <a:r>
              <a:rPr lang="en-US" altLang="zh-TW" dirty="0"/>
              <a:t>Network databases are essentially an expansion of hierarchical databases. </a:t>
            </a:r>
          </a:p>
          <a:p>
            <a:pPr algn="l">
              <a:buFont typeface="Arial" panose="020B0604020202020204" pitchFamily="34" charset="0"/>
              <a:buChar char="•"/>
            </a:pPr>
            <a:r>
              <a:rPr lang="en-US" altLang="zh-TW" dirty="0"/>
              <a:t>Imagine each record as a node, and relationships can be established between nodes (that is, associations between records), creating a complex network structure. </a:t>
            </a:r>
          </a:p>
          <a:p>
            <a:pPr algn="l">
              <a:buFont typeface="Arial" panose="020B0604020202020204" pitchFamily="34" charset="0"/>
              <a:buChar char="•"/>
            </a:pPr>
            <a:r>
              <a:rPr lang="en-US" altLang="zh-TW" dirty="0"/>
              <a:t>The advantage is that it avoids the issue of data duplication found in hierarchical databases, but the downside is that the relationships become more complex, especially as the database grows, maintaining these connections can become quite intricate.</a:t>
            </a:r>
            <a:endParaRPr lang="zh-TW" altLang="en-US" dirty="0"/>
          </a:p>
        </p:txBody>
      </p:sp>
      <p:pic>
        <p:nvPicPr>
          <p:cNvPr id="5" name="圖片 4">
            <a:extLst>
              <a:ext uri="{FF2B5EF4-FFF2-40B4-BE49-F238E27FC236}">
                <a16:creationId xmlns:a16="http://schemas.microsoft.com/office/drawing/2014/main" id="{36C92E49-AF9A-B11F-CC45-6B14836AF9BB}"/>
              </a:ext>
            </a:extLst>
          </p:cNvPr>
          <p:cNvPicPr>
            <a:picLocks noChangeAspect="1"/>
          </p:cNvPicPr>
          <p:nvPr/>
        </p:nvPicPr>
        <p:blipFill>
          <a:blip r:embed="rId2"/>
          <a:stretch>
            <a:fillRect/>
          </a:stretch>
        </p:blipFill>
        <p:spPr>
          <a:xfrm>
            <a:off x="2575165" y="4944112"/>
            <a:ext cx="7041670" cy="1913888"/>
          </a:xfrm>
          <a:prstGeom prst="rect">
            <a:avLst/>
          </a:prstGeom>
        </p:spPr>
      </p:pic>
    </p:spTree>
    <p:extLst>
      <p:ext uri="{BB962C8B-B14F-4D97-AF65-F5344CB8AC3E}">
        <p14:creationId xmlns:p14="http://schemas.microsoft.com/office/powerpoint/2010/main" val="37462822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5BDFB-6E4B-60AF-6B8F-EDEBBC965DB3}"/>
              </a:ext>
            </a:extLst>
          </p:cNvPr>
          <p:cNvSpPr>
            <a:spLocks noGrp="1"/>
          </p:cNvSpPr>
          <p:nvPr>
            <p:ph type="title"/>
          </p:nvPr>
        </p:nvSpPr>
        <p:spPr/>
        <p:txBody>
          <a:bodyPr>
            <a:normAutofit/>
          </a:bodyPr>
          <a:lstStyle/>
          <a:p>
            <a:r>
              <a:rPr lang="en-US" altLang="zh-TW" sz="3200" dirty="0"/>
              <a:t>Relational Database</a:t>
            </a:r>
            <a:endParaRPr lang="zh-TW" altLang="en-US" sz="3200" dirty="0"/>
          </a:p>
        </p:txBody>
      </p:sp>
      <p:sp>
        <p:nvSpPr>
          <p:cNvPr id="3" name="內容版面配置區 2">
            <a:extLst>
              <a:ext uri="{FF2B5EF4-FFF2-40B4-BE49-F238E27FC236}">
                <a16:creationId xmlns:a16="http://schemas.microsoft.com/office/drawing/2014/main" id="{9EA716EC-173D-0D4F-DE71-72DAC60DC010}"/>
              </a:ext>
            </a:extLst>
          </p:cNvPr>
          <p:cNvSpPr>
            <a:spLocks noGrp="1"/>
          </p:cNvSpPr>
          <p:nvPr>
            <p:ph idx="1"/>
          </p:nvPr>
        </p:nvSpPr>
        <p:spPr>
          <a:xfrm>
            <a:off x="1024128" y="2084832"/>
            <a:ext cx="9720073" cy="4023360"/>
          </a:xfrm>
        </p:spPr>
        <p:txBody>
          <a:bodyPr/>
          <a:lstStyle/>
          <a:p>
            <a:pPr algn="l">
              <a:buFont typeface="Arial" panose="020B0604020202020204" pitchFamily="34" charset="0"/>
              <a:buChar char="•"/>
            </a:pPr>
            <a:r>
              <a:rPr lang="en-US" altLang="zh-TW" dirty="0"/>
              <a:t>Relational databases store data in a two-dimensional matrix, where the information stored in rows and columns is interconnected. </a:t>
            </a:r>
          </a:p>
          <a:p>
            <a:pPr algn="l">
              <a:buFont typeface="Arial" panose="020B0604020202020204" pitchFamily="34" charset="0"/>
              <a:buChar char="•"/>
            </a:pPr>
            <a:r>
              <a:rPr lang="en-US" altLang="zh-TW" dirty="0"/>
              <a:t>This interconnected nature of the stored data is why it's called a 'relational' database.</a:t>
            </a:r>
            <a:endParaRPr lang="zh-TW" altLang="en-US" dirty="0"/>
          </a:p>
        </p:txBody>
      </p:sp>
      <p:pic>
        <p:nvPicPr>
          <p:cNvPr id="5" name="圖片 4">
            <a:extLst>
              <a:ext uri="{FF2B5EF4-FFF2-40B4-BE49-F238E27FC236}">
                <a16:creationId xmlns:a16="http://schemas.microsoft.com/office/drawing/2014/main" id="{6946A618-38AA-4A95-C2E2-EE13D3E2863C}"/>
              </a:ext>
            </a:extLst>
          </p:cNvPr>
          <p:cNvPicPr>
            <a:picLocks noChangeAspect="1"/>
          </p:cNvPicPr>
          <p:nvPr/>
        </p:nvPicPr>
        <p:blipFill>
          <a:blip r:embed="rId2"/>
          <a:stretch>
            <a:fillRect/>
          </a:stretch>
        </p:blipFill>
        <p:spPr>
          <a:xfrm>
            <a:off x="3705225" y="3515061"/>
            <a:ext cx="4781550" cy="3119438"/>
          </a:xfrm>
          <a:prstGeom prst="rect">
            <a:avLst/>
          </a:prstGeom>
        </p:spPr>
      </p:pic>
    </p:spTree>
    <p:extLst>
      <p:ext uri="{BB962C8B-B14F-4D97-AF65-F5344CB8AC3E}">
        <p14:creationId xmlns:p14="http://schemas.microsoft.com/office/powerpoint/2010/main" val="42132424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A8EFD2-25A7-43A6-B980-488AC29775ED}"/>
              </a:ext>
            </a:extLst>
          </p:cNvPr>
          <p:cNvSpPr>
            <a:spLocks noGrp="1"/>
          </p:cNvSpPr>
          <p:nvPr>
            <p:ph type="title"/>
          </p:nvPr>
        </p:nvSpPr>
        <p:spPr/>
        <p:txBody>
          <a:bodyPr>
            <a:normAutofit/>
          </a:bodyPr>
          <a:lstStyle/>
          <a:p>
            <a:r>
              <a:rPr lang="en-US" altLang="zh-TW" sz="3200" dirty="0"/>
              <a:t>The history of "finding information" has evolved over time</a:t>
            </a:r>
            <a:endParaRPr lang="zh-TW" altLang="en-US" sz="3200" dirty="0">
              <a:solidFill>
                <a:schemeClr val="tx1"/>
              </a:solidFill>
            </a:endParaRPr>
          </a:p>
        </p:txBody>
      </p:sp>
      <p:sp>
        <p:nvSpPr>
          <p:cNvPr id="3" name="內容版面配置區 2">
            <a:extLst>
              <a:ext uri="{FF2B5EF4-FFF2-40B4-BE49-F238E27FC236}">
                <a16:creationId xmlns:a16="http://schemas.microsoft.com/office/drawing/2014/main" id="{F0F4FBC3-9308-48B3-8C3D-DB8ED1323F7F}"/>
              </a:ext>
            </a:extLst>
          </p:cNvPr>
          <p:cNvSpPr>
            <a:spLocks noGrp="1"/>
          </p:cNvSpPr>
          <p:nvPr>
            <p:ph idx="1"/>
          </p:nvPr>
        </p:nvSpPr>
        <p:spPr>
          <a:xfrm>
            <a:off x="1024128" y="2084832"/>
            <a:ext cx="9720073" cy="4224528"/>
          </a:xfrm>
        </p:spPr>
        <p:txBody>
          <a:bodyPr>
            <a:normAutofit lnSpcReduction="10000"/>
          </a:bodyPr>
          <a:lstStyle/>
          <a:p>
            <a:pPr marL="91440" marR="0" lvl="0" indent="-9144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Technological Progress:</a:t>
            </a:r>
          </a:p>
          <a:p>
            <a:pPr lvl="1" indent="-91440">
              <a:spcBef>
                <a:spcPts val="1200"/>
              </a:spcBef>
              <a:spcAft>
                <a:spcPts val="200"/>
              </a:spcAft>
              <a:buClr>
                <a:srgbClr val="1CADE4"/>
              </a:buClr>
              <a:buSzPct val="100000"/>
              <a:buFont typeface="+mj-lt"/>
              <a:buAutoNum type="arabicPeriod"/>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Magnetic Storage: </a:t>
            </a:r>
            <a:r>
              <a:rPr kumimoji="0" lang="en-US" altLang="zh-TW" i="0" u="none" strike="noStrike" kern="1200" cap="none" spc="0" normalizeH="0" baseline="0" noProof="0" dirty="0">
                <a:ln>
                  <a:noFill/>
                </a:ln>
                <a:effectLst/>
                <a:uLnTx/>
                <a:uFillTx/>
                <a:latin typeface="Söhne"/>
                <a:ea typeface="Microsoft JhengHei UI" panose="020B0604030504040204" pitchFamily="34" charset="-120"/>
                <a:cs typeface="+mn-cs"/>
              </a:rPr>
              <a:t>Includes drum storage, tape drives, and hard disk drives.</a:t>
            </a:r>
          </a:p>
          <a:p>
            <a:pPr lvl="1" indent="-91440">
              <a:spcBef>
                <a:spcPts val="1200"/>
              </a:spcBef>
              <a:spcAft>
                <a:spcPts val="200"/>
              </a:spcAft>
              <a:buClr>
                <a:srgbClr val="1CADE4"/>
              </a:buClr>
              <a:buSzPct val="100000"/>
              <a:buFont typeface="+mj-lt"/>
              <a:buAutoNum type="arabicPeriod"/>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Semiconductor Memory: </a:t>
            </a:r>
            <a:r>
              <a:rPr kumimoji="0" lang="en-US" altLang="zh-TW" i="0" u="none" strike="noStrike" kern="1200" cap="none" spc="0" normalizeH="0" baseline="0" noProof="0" dirty="0">
                <a:ln>
                  <a:noFill/>
                </a:ln>
                <a:effectLst/>
                <a:uLnTx/>
                <a:uFillTx/>
                <a:latin typeface="Söhne"/>
                <a:ea typeface="Microsoft JhengHei UI" panose="020B0604030504040204" pitchFamily="34" charset="-120"/>
                <a:cs typeface="+mn-cs"/>
              </a:rPr>
              <a:t>Such as RAM chips, significantly increasing data access speed and capacity.</a:t>
            </a:r>
          </a:p>
          <a:p>
            <a:pPr lvl="1" indent="-91440">
              <a:spcBef>
                <a:spcPts val="1200"/>
              </a:spcBef>
              <a:spcAft>
                <a:spcPts val="200"/>
              </a:spcAft>
              <a:buClr>
                <a:srgbClr val="1CADE4"/>
              </a:buClr>
              <a:buSzPct val="100000"/>
              <a:buFont typeface="+mj-lt"/>
              <a:buAutoNum type="arabicPeriod"/>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Optical Discs: </a:t>
            </a:r>
            <a:r>
              <a:rPr kumimoji="0" lang="en-US" altLang="zh-TW" i="0" u="none" strike="noStrike" kern="1200" cap="none" spc="0" normalizeH="0" baseline="0" noProof="0" dirty="0">
                <a:ln>
                  <a:noFill/>
                </a:ln>
                <a:effectLst/>
                <a:uLnTx/>
                <a:uFillTx/>
                <a:latin typeface="Söhne"/>
                <a:ea typeface="Microsoft JhengHei UI" panose="020B0604030504040204" pitchFamily="34" charset="-120"/>
                <a:cs typeface="+mn-cs"/>
              </a:rPr>
              <a:t>Like CDs and DVDs, use light to encode and decode information for data storage.</a:t>
            </a:r>
          </a:p>
          <a:p>
            <a:pPr lvl="1" indent="-91440">
              <a:spcBef>
                <a:spcPts val="1200"/>
              </a:spcBef>
              <a:spcAft>
                <a:spcPts val="200"/>
              </a:spcAft>
              <a:buClr>
                <a:srgbClr val="1CADE4"/>
              </a:buClr>
              <a:buSzPct val="100000"/>
              <a:buFont typeface="+mj-lt"/>
              <a:buAutoNum type="arabicPeriod"/>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Flash Memory: </a:t>
            </a:r>
            <a:r>
              <a:rPr kumimoji="0" lang="en-US" altLang="zh-TW" i="0" u="none" strike="noStrike" kern="1200" cap="none" spc="0" normalizeH="0" baseline="0" noProof="0" dirty="0">
                <a:ln>
                  <a:noFill/>
                </a:ln>
                <a:effectLst/>
                <a:uLnTx/>
                <a:uFillTx/>
                <a:latin typeface="Söhne"/>
                <a:ea typeface="Microsoft JhengHei UI" panose="020B0604030504040204" pitchFamily="34" charset="-120"/>
                <a:cs typeface="+mn-cs"/>
              </a:rPr>
              <a:t>Offers durable and portable storage solutions without moving parts, aiding in data mobility.</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kumimoji="0" lang="en-US" altLang="zh-TW" b="1" i="0" u="none" strike="noStrike" kern="1200" cap="none" spc="0" normalizeH="0" baseline="0" noProof="0" dirty="0">
                <a:ln>
                  <a:noFill/>
                </a:ln>
                <a:effectLst/>
                <a:uLnTx/>
                <a:uFillTx/>
                <a:latin typeface="Söhne"/>
                <a:ea typeface="Microsoft JhengHei UI" panose="020B0604030504040204" pitchFamily="34" charset="-120"/>
                <a:cs typeface="+mn-cs"/>
              </a:rPr>
              <a:t>Modern Developments: </a:t>
            </a:r>
            <a:r>
              <a:rPr kumimoji="0" lang="en-US" altLang="zh-TW" i="0" u="none" strike="noStrike" kern="1200" cap="none" spc="0" normalizeH="0" baseline="0" noProof="0" dirty="0">
                <a:ln>
                  <a:noFill/>
                </a:ln>
                <a:effectLst/>
                <a:uLnTx/>
                <a:uFillTx/>
                <a:latin typeface="Söhne"/>
                <a:ea typeface="Microsoft JhengHei UI" panose="020B0604030504040204" pitchFamily="34" charset="-120"/>
                <a:cs typeface="+mn-cs"/>
              </a:rPr>
              <a:t>Discusses the evolution of modern database technologies, such as NoSQL databases for handling large-scale distributed data, and the rise of cloud storage, where data is stored in virtualized pools typically hosted by third parties, making information accessible from any internet-connected location.</a:t>
            </a:r>
            <a:endParaRPr kumimoji="0" lang="zh-TW" altLang="en-US" i="0" u="none" strike="noStrike" kern="1200" cap="none" spc="0" normalizeH="0" baseline="0" noProof="0" dirty="0">
              <a:ln>
                <a:noFill/>
              </a:ln>
              <a:effectLst/>
              <a:uLnTx/>
              <a:uFillTx/>
              <a:latin typeface="Söhne"/>
              <a:ea typeface="Microsoft JhengHei UI" panose="020B0604030504040204" pitchFamily="34" charset="-120"/>
              <a:cs typeface="+mn-cs"/>
            </a:endParaRPr>
          </a:p>
        </p:txBody>
      </p:sp>
    </p:spTree>
    <p:extLst>
      <p:ext uri="{BB962C8B-B14F-4D97-AF65-F5344CB8AC3E}">
        <p14:creationId xmlns:p14="http://schemas.microsoft.com/office/powerpoint/2010/main" val="33146445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CD61B394-DFE1-4410-B362-19AFF301B34A}"/>
              </a:ext>
            </a:extLst>
          </p:cNvPr>
          <p:cNvPicPr>
            <a:picLocks noGrp="1" noChangeAspect="1"/>
          </p:cNvPicPr>
          <p:nvPr>
            <p:ph idx="1"/>
          </p:nvPr>
        </p:nvPicPr>
        <p:blipFill>
          <a:blip r:embed="rId3"/>
          <a:stretch>
            <a:fillRect/>
          </a:stretch>
        </p:blipFill>
        <p:spPr>
          <a:xfrm>
            <a:off x="1025801" y="531743"/>
            <a:ext cx="10140398" cy="5794514"/>
          </a:xfrm>
        </p:spPr>
      </p:pic>
    </p:spTree>
    <p:extLst>
      <p:ext uri="{BB962C8B-B14F-4D97-AF65-F5344CB8AC3E}">
        <p14:creationId xmlns:p14="http://schemas.microsoft.com/office/powerpoint/2010/main" val="31814089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CD4AEB-BBE7-41CC-B604-E4FD51E538DC}"/>
              </a:ext>
            </a:extLst>
          </p:cNvPr>
          <p:cNvSpPr>
            <a:spLocks noGrp="1"/>
          </p:cNvSpPr>
          <p:nvPr>
            <p:ph type="title"/>
          </p:nvPr>
        </p:nvSpPr>
        <p:spPr/>
        <p:txBody>
          <a:bodyPr>
            <a:normAutofit/>
          </a:bodyPr>
          <a:lstStyle/>
          <a:p>
            <a:r>
              <a:rPr lang="en-US" altLang="zh-TW" sz="3200" dirty="0"/>
              <a:t>data retrieval</a:t>
            </a:r>
            <a:endParaRPr lang="zh-TW" altLang="en-US" sz="3200" dirty="0"/>
          </a:p>
        </p:txBody>
      </p:sp>
      <p:sp>
        <p:nvSpPr>
          <p:cNvPr id="3" name="內容版面配置區 2">
            <a:extLst>
              <a:ext uri="{FF2B5EF4-FFF2-40B4-BE49-F238E27FC236}">
                <a16:creationId xmlns:a16="http://schemas.microsoft.com/office/drawing/2014/main" id="{5E8A10A6-BCA4-4D9E-B5B9-652C03D0A3E9}"/>
              </a:ext>
            </a:extLst>
          </p:cNvPr>
          <p:cNvSpPr>
            <a:spLocks noGrp="1"/>
          </p:cNvSpPr>
          <p:nvPr>
            <p:ph idx="1"/>
          </p:nvPr>
        </p:nvSpPr>
        <p:spPr>
          <a:xfrm>
            <a:off x="1024128" y="2084832"/>
            <a:ext cx="9720073" cy="4224528"/>
          </a:xfrm>
        </p:spPr>
        <p:txBody>
          <a:bodyPr>
            <a:normAutofit fontScale="92500" lnSpcReduction="20000"/>
          </a:bodyPr>
          <a:lstStyle/>
          <a:p>
            <a:pPr algn="l">
              <a:buFont typeface="+mj-lt"/>
              <a:buAutoNum type="arabicPeriod"/>
            </a:pPr>
            <a:r>
              <a:rPr lang="en-US" altLang="zh-TW" b="1" i="0" dirty="0">
                <a:effectLst/>
                <a:latin typeface="Söhne"/>
              </a:rPr>
              <a:t>Manual Retrieval Era</a:t>
            </a:r>
            <a:r>
              <a:rPr lang="en-US" altLang="zh-TW" i="0" dirty="0">
                <a:effectLst/>
                <a:latin typeface="Söhne"/>
              </a:rPr>
              <a:t>:</a:t>
            </a:r>
          </a:p>
          <a:p>
            <a:pPr lvl="1">
              <a:buFont typeface="Wingdings" panose="05000000000000000000" pitchFamily="2" charset="2"/>
              <a:buChar char="ü"/>
            </a:pPr>
            <a:r>
              <a:rPr lang="en-US" altLang="zh-TW" i="0" dirty="0">
                <a:effectLst/>
                <a:latin typeface="Söhne"/>
              </a:rPr>
              <a:t>Before the advent of computers, data retrieval was entirely manual.</a:t>
            </a:r>
          </a:p>
          <a:p>
            <a:pPr lvl="1">
              <a:buFont typeface="Wingdings" panose="05000000000000000000" pitchFamily="2" charset="2"/>
              <a:buChar char="ü"/>
            </a:pPr>
            <a:r>
              <a:rPr lang="en-US" altLang="zh-TW" i="0" dirty="0">
                <a:effectLst/>
                <a:latin typeface="Söhne"/>
              </a:rPr>
              <a:t>The earliest retrieval systems included library card catalogs, file cabinets, index cards, and bibliographies.</a:t>
            </a:r>
          </a:p>
          <a:p>
            <a:pPr algn="l">
              <a:buFont typeface="+mj-lt"/>
              <a:buAutoNum type="arabicPeriod"/>
            </a:pPr>
            <a:r>
              <a:rPr lang="en-US" altLang="zh-TW" b="1" i="0" dirty="0">
                <a:effectLst/>
                <a:latin typeface="Söhne"/>
              </a:rPr>
              <a:t>Mechanized Retrieval Era:</a:t>
            </a:r>
          </a:p>
          <a:p>
            <a:pPr lvl="1">
              <a:buFont typeface="Wingdings" panose="05000000000000000000" pitchFamily="2" charset="2"/>
              <a:buChar char="ü"/>
            </a:pPr>
            <a:r>
              <a:rPr lang="en-US" altLang="zh-TW" i="0" dirty="0">
                <a:effectLst/>
                <a:latin typeface="Söhne"/>
              </a:rPr>
              <a:t>At the beginning of the 20th century, with the introduction of mechanized office equipment like typewriters and photocopiers, data retrieval began to semi-automate.</a:t>
            </a:r>
          </a:p>
          <a:p>
            <a:pPr algn="l">
              <a:buFont typeface="+mj-lt"/>
              <a:buAutoNum type="arabicPeriod"/>
            </a:pPr>
            <a:r>
              <a:rPr lang="en-US" altLang="zh-TW" b="1" i="0" dirty="0">
                <a:effectLst/>
                <a:latin typeface="Söhne"/>
              </a:rPr>
              <a:t>Electronic Data Retrieval Era:</a:t>
            </a:r>
          </a:p>
          <a:p>
            <a:pPr lvl="1">
              <a:buFont typeface="Wingdings" panose="05000000000000000000" pitchFamily="2" charset="2"/>
              <a:buChar char="ü"/>
            </a:pPr>
            <a:r>
              <a:rPr lang="en-US" altLang="zh-TW" i="0" dirty="0">
                <a:effectLst/>
                <a:latin typeface="Söhne"/>
              </a:rPr>
              <a:t>In 1945, </a:t>
            </a:r>
            <a:r>
              <a:rPr lang="en-US" altLang="zh-TW" i="0" dirty="0" err="1">
                <a:effectLst/>
                <a:latin typeface="Söhne"/>
              </a:rPr>
              <a:t>Vannevar</a:t>
            </a:r>
            <a:r>
              <a:rPr lang="en-US" altLang="zh-TW" i="0" dirty="0">
                <a:effectLst/>
                <a:latin typeface="Söhne"/>
              </a:rPr>
              <a:t> Bush proposed the concept of "</a:t>
            </a:r>
            <a:r>
              <a:rPr lang="en-US" altLang="zh-TW" i="0" dirty="0" err="1">
                <a:effectLst/>
                <a:latin typeface="Söhne"/>
              </a:rPr>
              <a:t>Memex</a:t>
            </a:r>
            <a:r>
              <a:rPr lang="en-US" altLang="zh-TW" i="0" dirty="0">
                <a:effectLst/>
                <a:latin typeface="Söhne"/>
              </a:rPr>
              <a:t>," an imaginary device considered a precursor to computer-based data retrieval systems.</a:t>
            </a:r>
          </a:p>
          <a:p>
            <a:pPr lvl="1">
              <a:buFont typeface="Wingdings" panose="05000000000000000000" pitchFamily="2" charset="2"/>
              <a:buChar char="ü"/>
            </a:pPr>
            <a:r>
              <a:rPr lang="en-US" altLang="zh-TW" i="0" dirty="0">
                <a:effectLst/>
                <a:latin typeface="Söhne"/>
              </a:rPr>
              <a:t>In the 1950s, with the advent of computers, punched card-based retrieval systems emerged.</a:t>
            </a:r>
          </a:p>
          <a:p>
            <a:pPr algn="l">
              <a:buFont typeface="+mj-lt"/>
              <a:buAutoNum type="arabicPeriod"/>
            </a:pPr>
            <a:r>
              <a:rPr lang="en-US" altLang="zh-TW" b="1" i="0" dirty="0">
                <a:effectLst/>
                <a:latin typeface="Söhne"/>
              </a:rPr>
              <a:t>Online Databases and Retrieval Systems:</a:t>
            </a:r>
          </a:p>
          <a:p>
            <a:pPr lvl="1">
              <a:buFont typeface="Wingdings" panose="05000000000000000000" pitchFamily="2" charset="2"/>
              <a:buChar char="ü"/>
            </a:pPr>
            <a:r>
              <a:rPr lang="en-US" altLang="zh-TW" i="0" dirty="0">
                <a:effectLst/>
                <a:latin typeface="Söhne"/>
              </a:rPr>
              <a:t>The 1960s saw the first online data retrieval systems, allowing databases to be accessed directly through remote terminals.</a:t>
            </a:r>
          </a:p>
          <a:p>
            <a:pPr lvl="1">
              <a:buFont typeface="Wingdings" panose="05000000000000000000" pitchFamily="2" charset="2"/>
              <a:buChar char="ü"/>
            </a:pPr>
            <a:r>
              <a:rPr lang="en-US" altLang="zh-TW" i="0" dirty="0">
                <a:effectLst/>
                <a:latin typeface="Söhne"/>
              </a:rPr>
              <a:t>Over the following decades, academic databases (like Medline) and commercial databases (like LexisNexis) provided large-scale, searchable data collections.</a:t>
            </a:r>
            <a:endParaRPr lang="zh-TW" altLang="en-US" i="0" dirty="0">
              <a:effectLst/>
              <a:latin typeface="Söhne"/>
            </a:endParaRPr>
          </a:p>
        </p:txBody>
      </p:sp>
      <p:pic>
        <p:nvPicPr>
          <p:cNvPr id="5" name="圖片 4">
            <a:extLst>
              <a:ext uri="{FF2B5EF4-FFF2-40B4-BE49-F238E27FC236}">
                <a16:creationId xmlns:a16="http://schemas.microsoft.com/office/drawing/2014/main" id="{C131FA78-6CA3-473F-8B51-16925787FB32}"/>
              </a:ext>
            </a:extLst>
          </p:cNvPr>
          <p:cNvPicPr>
            <a:picLocks noChangeAspect="1"/>
          </p:cNvPicPr>
          <p:nvPr/>
        </p:nvPicPr>
        <p:blipFill>
          <a:blip r:embed="rId2"/>
          <a:stretch>
            <a:fillRect/>
          </a:stretch>
        </p:blipFill>
        <p:spPr>
          <a:xfrm>
            <a:off x="9585065" y="4329189"/>
            <a:ext cx="1974028" cy="887959"/>
          </a:xfrm>
          <a:prstGeom prst="rect">
            <a:avLst/>
          </a:prstGeom>
        </p:spPr>
      </p:pic>
    </p:spTree>
    <p:extLst>
      <p:ext uri="{BB962C8B-B14F-4D97-AF65-F5344CB8AC3E}">
        <p14:creationId xmlns:p14="http://schemas.microsoft.com/office/powerpoint/2010/main" val="8476310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5A546-DB32-4961-A95E-9D0571FF312C}"/>
              </a:ext>
            </a:extLst>
          </p:cNvPr>
          <p:cNvSpPr>
            <a:spLocks noGrp="1"/>
          </p:cNvSpPr>
          <p:nvPr>
            <p:ph type="title"/>
          </p:nvPr>
        </p:nvSpPr>
        <p:spPr/>
        <p:txBody>
          <a:bodyPr>
            <a:normAutofit/>
          </a:bodyPr>
          <a:lstStyle/>
          <a:p>
            <a:r>
              <a:rPr lang="en-US" altLang="zh-TW" sz="3200" dirty="0"/>
              <a:t>data retrieval</a:t>
            </a:r>
            <a:endParaRPr lang="zh-TW" altLang="en-US" sz="3200" dirty="0"/>
          </a:p>
        </p:txBody>
      </p:sp>
      <p:sp>
        <p:nvSpPr>
          <p:cNvPr id="3" name="內容版面配置區 2">
            <a:extLst>
              <a:ext uri="{FF2B5EF4-FFF2-40B4-BE49-F238E27FC236}">
                <a16:creationId xmlns:a16="http://schemas.microsoft.com/office/drawing/2014/main" id="{22AE12CB-650E-46F2-B43D-C8536728643D}"/>
              </a:ext>
            </a:extLst>
          </p:cNvPr>
          <p:cNvSpPr>
            <a:spLocks noGrp="1"/>
          </p:cNvSpPr>
          <p:nvPr>
            <p:ph idx="1"/>
          </p:nvPr>
        </p:nvSpPr>
        <p:spPr>
          <a:xfrm>
            <a:off x="1024128" y="2084832"/>
            <a:ext cx="9720073" cy="4529328"/>
          </a:xfrm>
        </p:spPr>
        <p:txBody>
          <a:bodyPr>
            <a:normAutofit fontScale="85000" lnSpcReduction="10000"/>
          </a:bodyPr>
          <a:lstStyle/>
          <a:p>
            <a:pPr marL="457200" indent="-457200" algn="l">
              <a:buFont typeface="+mj-lt"/>
              <a:buAutoNum type="arabicPeriod" startAt="5"/>
            </a:pPr>
            <a:r>
              <a:rPr lang="en-US" altLang="zh-TW" b="1" i="0" dirty="0">
                <a:effectLst/>
                <a:latin typeface="Söhne"/>
              </a:rPr>
              <a:t>Full-Text Search and Search Engines:</a:t>
            </a:r>
          </a:p>
          <a:p>
            <a:pPr marL="630936" lvl="1" indent="-457200">
              <a:buFont typeface="Wingdings" panose="05000000000000000000" pitchFamily="2" charset="2"/>
              <a:buChar char="ü"/>
            </a:pPr>
            <a:r>
              <a:rPr lang="en-US" altLang="zh-TW" i="0" dirty="0">
                <a:effectLst/>
                <a:latin typeface="Söhne"/>
              </a:rPr>
              <a:t>In the 1990s, as the internet became widespread, full-text search became feasible, allowing users to search for specific words or phrases within a large volume of documents.</a:t>
            </a:r>
          </a:p>
          <a:p>
            <a:pPr marL="630936" lvl="1" indent="-457200">
              <a:buFont typeface="Wingdings" panose="05000000000000000000" pitchFamily="2" charset="2"/>
              <a:buChar char="ü"/>
            </a:pPr>
            <a:r>
              <a:rPr lang="en-US" altLang="zh-TW" i="0" dirty="0">
                <a:effectLst/>
                <a:latin typeface="Söhne"/>
              </a:rPr>
              <a:t>The development of search engines like Google completely transformed the landscape of data retrieval. They use complex algorithms to index information on the web and provide results relevant to user queries.</a:t>
            </a:r>
          </a:p>
          <a:p>
            <a:pPr marL="457200" indent="-457200" algn="l">
              <a:buFont typeface="+mj-lt"/>
              <a:buAutoNum type="arabicPeriod" startAt="5"/>
            </a:pPr>
            <a:r>
              <a:rPr lang="en-US" altLang="zh-TW" b="1" i="0" dirty="0">
                <a:effectLst/>
                <a:latin typeface="Söhne"/>
              </a:rPr>
              <a:t>Semantic Search and Personalization:</a:t>
            </a:r>
          </a:p>
          <a:p>
            <a:pPr marL="630936" lvl="1" indent="-457200">
              <a:buFont typeface="Wingdings" panose="05000000000000000000" pitchFamily="2" charset="2"/>
              <a:buChar char="ü"/>
            </a:pPr>
            <a:r>
              <a:rPr lang="en-US" altLang="zh-TW" i="0" dirty="0">
                <a:effectLst/>
                <a:latin typeface="Söhne"/>
              </a:rPr>
              <a:t>The latest search technologies begin to understand the context and intent of queries, providing personalized results.</a:t>
            </a:r>
          </a:p>
          <a:p>
            <a:pPr marL="630936" lvl="1" indent="-457200">
              <a:buFont typeface="Wingdings" panose="05000000000000000000" pitchFamily="2" charset="2"/>
              <a:buChar char="ü"/>
            </a:pPr>
            <a:r>
              <a:rPr lang="en-US" altLang="zh-TW" i="0" dirty="0">
                <a:effectLst/>
                <a:latin typeface="Söhne"/>
              </a:rPr>
              <a:t>Using machine learning and artificial intelligence, modern search engines can predict user needs and deliver more accurate search results.</a:t>
            </a:r>
          </a:p>
          <a:p>
            <a:pPr marL="457200" indent="-457200" algn="l">
              <a:buFont typeface="+mj-lt"/>
              <a:buAutoNum type="arabicPeriod" startAt="5"/>
            </a:pPr>
            <a:r>
              <a:rPr lang="en-US" altLang="zh-TW" b="1" i="0" dirty="0">
                <a:effectLst/>
                <a:latin typeface="Söhne"/>
              </a:rPr>
              <a:t>Multimedia and Cross-Language Search:</a:t>
            </a:r>
          </a:p>
          <a:p>
            <a:pPr marL="630936" lvl="1" indent="-457200">
              <a:buFont typeface="Wingdings" panose="05000000000000000000" pitchFamily="2" charset="2"/>
              <a:buChar char="ü"/>
            </a:pPr>
            <a:r>
              <a:rPr lang="en-US" altLang="zh-TW" i="0" dirty="0">
                <a:effectLst/>
                <a:latin typeface="Söhne"/>
              </a:rPr>
              <a:t>With the growth of multimedia content, data retrieval has expanded beyond text to include images, videos, and audio.</a:t>
            </a:r>
          </a:p>
          <a:p>
            <a:pPr marL="630936" lvl="1" indent="-457200">
              <a:buFont typeface="Wingdings" panose="05000000000000000000" pitchFamily="2" charset="2"/>
              <a:buChar char="ü"/>
            </a:pPr>
            <a:r>
              <a:rPr lang="en-US" altLang="zh-TW" i="0" dirty="0">
                <a:effectLst/>
                <a:latin typeface="Söhne"/>
              </a:rPr>
              <a:t>Cross-language search technologies allow users to search and access information across language barriers.</a:t>
            </a:r>
          </a:p>
          <a:p>
            <a:pPr marL="457200" indent="-457200" algn="l">
              <a:buFont typeface="+mj-lt"/>
              <a:buAutoNum type="arabicPeriod" startAt="5"/>
            </a:pPr>
            <a:r>
              <a:rPr lang="en-US" altLang="zh-TW" b="1" i="0" dirty="0">
                <a:effectLst/>
                <a:latin typeface="Söhne"/>
              </a:rPr>
              <a:t>Social Search and Big Data:</a:t>
            </a:r>
          </a:p>
          <a:p>
            <a:pPr marL="630936" lvl="1" indent="-457200">
              <a:buFont typeface="Wingdings" panose="05000000000000000000" pitchFamily="2" charset="2"/>
              <a:buChar char="ü"/>
            </a:pPr>
            <a:r>
              <a:rPr lang="en-US" altLang="zh-TW" i="0" dirty="0">
                <a:effectLst/>
                <a:latin typeface="Söhne"/>
              </a:rPr>
              <a:t>The rise of social media and big data presents new challenges and opportunities for data retrieval, requiring search systems to handle and analyze vast amounts of unstructured data.</a:t>
            </a:r>
            <a:endParaRPr lang="zh-TW" altLang="en-US" dirty="0"/>
          </a:p>
        </p:txBody>
      </p:sp>
    </p:spTree>
    <p:extLst>
      <p:ext uri="{BB962C8B-B14F-4D97-AF65-F5344CB8AC3E}">
        <p14:creationId xmlns:p14="http://schemas.microsoft.com/office/powerpoint/2010/main" val="34573891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整體">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4187_TF22378848.potx" id="{35EE906A-EDD5-472E-B143-3EAC3EA7BF62}" vid="{597AE59B-CAF2-4F45-90E8-B121C6FDD94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purl.org/dc/dcmitype/"/>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整體設計</Template>
  <TotalTime>0</TotalTime>
  <Words>2494</Words>
  <Application>Microsoft Office PowerPoint</Application>
  <PresentationFormat>寬螢幕</PresentationFormat>
  <Paragraphs>240</Paragraphs>
  <Slides>36</Slides>
  <Notes>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36</vt:i4>
      </vt:variant>
    </vt:vector>
  </HeadingPairs>
  <TitlesOfParts>
    <vt:vector size="46" baseType="lpstr">
      <vt:lpstr>-apple-system</vt:lpstr>
      <vt:lpstr>Microsoft JhengHei UI</vt:lpstr>
      <vt:lpstr>Roboto</vt:lpstr>
      <vt:lpstr>Söhne</vt:lpstr>
      <vt:lpstr>微軟正黑體</vt:lpstr>
      <vt:lpstr>Arial</vt:lpstr>
      <vt:lpstr>Tw Cen MT</vt:lpstr>
      <vt:lpstr>Wingdings</vt:lpstr>
      <vt:lpstr>Wingdings 3</vt:lpstr>
      <vt:lpstr>整體</vt:lpstr>
      <vt:lpstr>Strategies for generating personalized advertisements using Generative AI</vt:lpstr>
      <vt:lpstr>The history of "finding information" has evolved over time</vt:lpstr>
      <vt:lpstr>Hierarchical Database</vt:lpstr>
      <vt:lpstr>Network Database</vt:lpstr>
      <vt:lpstr>Relational Database</vt:lpstr>
      <vt:lpstr>The history of "finding information" has evolved over time</vt:lpstr>
      <vt:lpstr>PowerPoint 簡報</vt:lpstr>
      <vt:lpstr>data retrieval</vt:lpstr>
      <vt:lpstr>data retrieval</vt:lpstr>
      <vt:lpstr>The Evolution of Chat Technologies</vt:lpstr>
      <vt:lpstr>The Evolution of Chat Technologies</vt:lpstr>
      <vt:lpstr>Large Language Model (LLM)</vt:lpstr>
      <vt:lpstr>Large Language Model (LLM)</vt:lpstr>
      <vt:lpstr>PowerPoint 簡報</vt:lpstr>
      <vt:lpstr>Principles of Generative AI   – Chain Reaction</vt:lpstr>
      <vt:lpstr>Prompt engineering</vt:lpstr>
      <vt:lpstr>Prompts Template Website</vt:lpstr>
      <vt:lpstr>Generative AI Applications in Daily Life</vt:lpstr>
      <vt:lpstr>Examples of Everyday Applications</vt:lpstr>
      <vt:lpstr>Generative AI Business Applications</vt:lpstr>
      <vt:lpstr>Generative AI Business Applications</vt:lpstr>
      <vt:lpstr>Business Application Examples</vt:lpstr>
      <vt:lpstr>Traditional Advertising Creation Method</vt:lpstr>
      <vt:lpstr>Generating advertisements using Generator-GPA</vt:lpstr>
      <vt:lpstr>Python-generated webpage</vt:lpstr>
      <vt:lpstr>Streamlit</vt:lpstr>
      <vt:lpstr>Documentation</vt:lpstr>
      <vt:lpstr>Apply for an OPENAI API KEY</vt:lpstr>
      <vt:lpstr>Apply for an OPENAI API KEY</vt:lpstr>
      <vt:lpstr>Apply for an OPENAI API KEY</vt:lpstr>
      <vt:lpstr>Apply for an OPENAI API KEY</vt:lpstr>
      <vt:lpstr>Apply for an OPENAI API KEY</vt:lpstr>
      <vt:lpstr>Check API Key Balance</vt:lpstr>
      <vt:lpstr>Pycharm</vt:lpstr>
      <vt:lpstr>Testing API KEY with Python</vt:lpstr>
      <vt:lpstr>Application for the next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標題 Lorem Ipsum</dc:title>
  <dc:creator/>
  <cp:lastModifiedBy/>
  <cp:revision>2</cp:revision>
  <dcterms:created xsi:type="dcterms:W3CDTF">2024-03-03T15:17:40Z</dcterms:created>
  <dcterms:modified xsi:type="dcterms:W3CDTF">2024-04-15T05:19:07Z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